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94" r:id="rId2"/>
    <p:sldId id="296" r:id="rId3"/>
    <p:sldId id="305" r:id="rId4"/>
    <p:sldId id="302" r:id="rId5"/>
    <p:sldId id="313" r:id="rId6"/>
    <p:sldId id="311" r:id="rId7"/>
    <p:sldId id="314" r:id="rId8"/>
    <p:sldId id="272" r:id="rId9"/>
    <p:sldId id="308" r:id="rId10"/>
    <p:sldId id="315" r:id="rId11"/>
    <p:sldId id="310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0000FF"/>
    <a:srgbClr val="0066FF"/>
    <a:srgbClr val="004D86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63F86-E339-4115-8BAA-E52706861D81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46D5891-115B-4849-89B4-F23BEF72BA98}">
      <dgm:prSet phldrT="[Текст]" custT="1"/>
      <dgm:spPr>
        <a:xfrm>
          <a:off x="6033696" y="579264"/>
          <a:ext cx="1100153" cy="1229206"/>
        </a:xfrm>
        <a:noFill/>
        <a:ln>
          <a:noFill/>
        </a:ln>
        <a:effectLst/>
      </dgm:spPr>
      <dgm:t>
        <a:bodyPr/>
        <a:lstStyle/>
        <a:p>
          <a:pPr algn="ctr">
            <a:buNone/>
          </a:pP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 panose="020B0603020102020204"/>
            <a:ea typeface="+mn-ea"/>
            <a:cs typeface="+mn-cs"/>
          </a:endParaRPr>
        </a:p>
      </dgm:t>
    </dgm:pt>
    <dgm:pt modelId="{45C68119-F8CF-45D6-8F74-168A8FB4E369}" type="parTrans" cxnId="{83D0EF91-91CB-4821-891D-550C8246381E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+mj-lt"/>
          </a:endParaRPr>
        </a:p>
      </dgm:t>
    </dgm:pt>
    <dgm:pt modelId="{8C48AF8C-9121-4513-B20E-3393AE2B8A24}" type="sibTrans" cxnId="{83D0EF91-91CB-4821-891D-550C8246381E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+mj-lt"/>
          </a:endParaRPr>
        </a:p>
      </dgm:t>
    </dgm:pt>
    <dgm:pt modelId="{B77AB8BD-C57A-4271-97F8-FDCD922AC201}">
      <dgm:prSet phldrT="[Текст]" custT="1"/>
      <dgm:spPr>
        <a:xfrm>
          <a:off x="3613737" y="1004063"/>
          <a:ext cx="1402309" cy="1229206"/>
        </a:xfrm>
        <a:noFill/>
        <a:ln>
          <a:noFill/>
        </a:ln>
        <a:effectLst/>
      </dgm:spPr>
      <dgm:t>
        <a:bodyPr/>
        <a:lstStyle/>
        <a:p>
          <a:pPr algn="ctr">
            <a:buNone/>
          </a:pP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 panose="020B0603020102020204"/>
            <a:ea typeface="+mn-ea"/>
            <a:cs typeface="+mn-cs"/>
          </a:endParaRPr>
        </a:p>
      </dgm:t>
    </dgm:pt>
    <dgm:pt modelId="{99AE8886-CB8E-4B02-B936-50A6FF283B89}" type="parTrans" cxnId="{CED4F5FA-7635-47A3-92DA-269820D334E9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+mj-lt"/>
          </a:endParaRPr>
        </a:p>
      </dgm:t>
    </dgm:pt>
    <dgm:pt modelId="{9AB8F916-9358-4FAB-A35E-DAAD5C830037}" type="sibTrans" cxnId="{CED4F5FA-7635-47A3-92DA-269820D334E9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+mj-lt"/>
          </a:endParaRPr>
        </a:p>
      </dgm:t>
    </dgm:pt>
    <dgm:pt modelId="{01B0A2FB-90D1-4431-A3EA-EDC0BE9D0B95}">
      <dgm:prSet phldrT="[Текст]" custT="1"/>
      <dgm:spPr>
        <a:xfrm>
          <a:off x="8091846" y="154465"/>
          <a:ext cx="1402309" cy="1229206"/>
        </a:xfrm>
        <a:noFill/>
        <a:ln>
          <a:noFill/>
        </a:ln>
        <a:effectLst/>
      </dgm:spPr>
      <dgm:t>
        <a:bodyPr/>
        <a:lstStyle/>
        <a:p>
          <a:pPr algn="ctr">
            <a:buNone/>
          </a:pP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 panose="020B0603020102020204"/>
            <a:ea typeface="+mn-ea"/>
            <a:cs typeface="+mn-cs"/>
          </a:endParaRPr>
        </a:p>
      </dgm:t>
    </dgm:pt>
    <dgm:pt modelId="{92CF5DA4-3A50-4D50-9E16-989BC468AD1D}" type="parTrans" cxnId="{D22E45D7-DE5A-4755-ACD5-E949D98AB40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703546B-E878-43A3-AEA7-ED81DB85330D}" type="sibTrans" cxnId="{D22E45D7-DE5A-4755-ACD5-E949D98AB40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9F0ED13-3880-4A77-9ED7-F964575ABB19}">
      <dgm:prSet phldrT="[Текст]" custT="1"/>
      <dgm:spPr>
        <a:xfrm>
          <a:off x="1106484" y="1435826"/>
          <a:ext cx="1938706" cy="1215279"/>
        </a:xfrm>
        <a:noFill/>
        <a:ln>
          <a:noFill/>
        </a:ln>
        <a:effectLst/>
      </dgm:spPr>
      <dgm:t>
        <a:bodyPr/>
        <a:lstStyle/>
        <a:p>
          <a:pPr algn="ctr">
            <a:buNone/>
          </a:pP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 panose="020B0603020102020204"/>
            <a:ea typeface="Segoe UI Symbol" panose="020B0502040204020203" pitchFamily="34" charset="0"/>
            <a:cs typeface="+mn-cs"/>
          </a:endParaRPr>
        </a:p>
      </dgm:t>
    </dgm:pt>
    <dgm:pt modelId="{F2CDC35D-25AC-443F-BF82-6E95A9DFCD38}" type="sibTrans" cxnId="{81710306-7A5D-42FD-9B2A-04AED542F2D9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+mj-lt"/>
          </a:endParaRPr>
        </a:p>
      </dgm:t>
    </dgm:pt>
    <dgm:pt modelId="{4ACCC2B7-8AF3-4D61-8694-C93A960640B1}" type="parTrans" cxnId="{81710306-7A5D-42FD-9B2A-04AED542F2D9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+mj-lt"/>
          </a:endParaRPr>
        </a:p>
      </dgm:t>
    </dgm:pt>
    <dgm:pt modelId="{47D2D794-8735-4F3D-90F9-06504CB55594}" type="pres">
      <dgm:prSet presAssocID="{BBF63F86-E339-4115-8BAA-E52706861D8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7D2D489-8673-4709-9F43-304AA373A4A3}" type="pres">
      <dgm:prSet presAssocID="{79F0ED13-3880-4A77-9ED7-F964575ABB19}" presName="composite" presStyleCnt="0"/>
      <dgm:spPr/>
    </dgm:pt>
    <dgm:pt modelId="{FDF58B66-3EA4-4195-9AF1-016EC8A1435F}" type="pres">
      <dgm:prSet presAssocID="{79F0ED13-3880-4A77-9ED7-F964575ABB19}" presName="LShape" presStyleLbl="alignNode1" presStyleIdx="0" presStyleCnt="7" custScaleX="132725" custScaleY="98150" custLinFactNeighborX="-68" custLinFactNeighborY="6366"/>
      <dgm:spPr>
        <a:xfrm rot="5400000">
          <a:off x="1539137" y="710611"/>
          <a:ext cx="916204" cy="2061590"/>
        </a:xfrm>
        <a:prstGeom prst="corner">
          <a:avLst>
            <a:gd name="adj1" fmla="val 16120"/>
            <a:gd name="adj2" fmla="val 1611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9A877039-D960-4F47-A643-446D61BFE15E}" type="pres">
      <dgm:prSet presAssocID="{79F0ED13-3880-4A77-9ED7-F964575ABB19}" presName="ParentText" presStyleLbl="revTx" presStyleIdx="0" presStyleCnt="4" custScaleX="138251" custScaleY="98867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8435099-C747-42A0-A53B-9E52D18DEFD4}" type="pres">
      <dgm:prSet presAssocID="{79F0ED13-3880-4A77-9ED7-F964575ABB19}" presName="Triangle" presStyleLbl="alignNode1" presStyleIdx="1" presStyleCnt="7" custLinFactNeighborX="86394" custLinFactNeighborY="20570"/>
      <dgm:spPr>
        <a:xfrm>
          <a:off x="2740992" y="904838"/>
          <a:ext cx="264586" cy="264586"/>
        </a:xfrm>
        <a:prstGeom prst="triangle">
          <a:avLst>
            <a:gd name="adj" fmla="val 100000"/>
          </a:avLst>
        </a:prstGeom>
        <a:solidFill>
          <a:srgbClr val="4472C4">
            <a:hueOff val="-1225557"/>
            <a:satOff val="-1705"/>
            <a:lumOff val="-654"/>
            <a:alphaOff val="0"/>
          </a:srgbClr>
        </a:solidFill>
        <a:ln w="12700" cap="flat" cmpd="sng" algn="ctr">
          <a:solidFill>
            <a:srgbClr val="4472C4">
              <a:hueOff val="-1225557"/>
              <a:satOff val="-1705"/>
              <a:lumOff val="-654"/>
              <a:alphaOff val="0"/>
            </a:srgbClr>
          </a:solidFill>
          <a:prstDash val="solid"/>
          <a:miter lim="800000"/>
        </a:ln>
        <a:effectLst/>
      </dgm:spPr>
    </dgm:pt>
    <dgm:pt modelId="{08F943A2-C999-49BF-ABE8-BB8CD28E9D76}" type="pres">
      <dgm:prSet presAssocID="{F2CDC35D-25AC-443F-BF82-6E95A9DFCD38}" presName="sibTrans" presStyleCnt="0"/>
      <dgm:spPr/>
    </dgm:pt>
    <dgm:pt modelId="{6B595783-C56D-43F0-B13B-17A3405BE785}" type="pres">
      <dgm:prSet presAssocID="{F2CDC35D-25AC-443F-BF82-6E95A9DFCD38}" presName="space" presStyleCnt="0"/>
      <dgm:spPr/>
    </dgm:pt>
    <dgm:pt modelId="{C6712870-4F7F-498D-84EB-1DCF41DBF00E}" type="pres">
      <dgm:prSet presAssocID="{B77AB8BD-C57A-4271-97F8-FDCD922AC201}" presName="composite" presStyleCnt="0"/>
      <dgm:spPr/>
    </dgm:pt>
    <dgm:pt modelId="{E4406CB3-EB96-4EFE-A1EA-70C4FC827562}" type="pres">
      <dgm:prSet presAssocID="{B77AB8BD-C57A-4271-97F8-FDCD922AC201}" presName="LShape" presStyleLbl="alignNode1" presStyleIdx="2" presStyleCnt="7" custScaleX="132725" custScaleY="98150"/>
      <dgm:spPr>
        <a:xfrm rot="5400000">
          <a:off x="3778191" y="285812"/>
          <a:ext cx="916204" cy="2061590"/>
        </a:xfrm>
        <a:prstGeom prst="corner">
          <a:avLst>
            <a:gd name="adj1" fmla="val 16120"/>
            <a:gd name="adj2" fmla="val 16110"/>
          </a:avLst>
        </a:prstGeom>
        <a:solidFill>
          <a:srgbClr val="4472C4">
            <a:hueOff val="-2451115"/>
            <a:satOff val="-3409"/>
            <a:lumOff val="-1307"/>
            <a:alphaOff val="0"/>
          </a:srgbClr>
        </a:solidFill>
        <a:ln w="12700" cap="flat" cmpd="sng" algn="ctr">
          <a:solidFill>
            <a:srgbClr val="4472C4">
              <a:hueOff val="-2451115"/>
              <a:satOff val="-3409"/>
              <a:lumOff val="-1307"/>
              <a:alphaOff val="0"/>
            </a:srgbClr>
          </a:solidFill>
          <a:prstDash val="solid"/>
          <a:miter lim="800000"/>
        </a:ln>
        <a:effectLst/>
      </dgm:spPr>
    </dgm:pt>
    <dgm:pt modelId="{65EA6E2E-B2E5-4EA5-8105-CCB9523CDF7C}" type="pres">
      <dgm:prSet presAssocID="{B77AB8BD-C57A-4271-97F8-FDCD922AC201}" presName="ParentText" presStyleLbl="revTx" presStyleIdx="1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86259F5-896A-4FD5-A71B-D311F1E94ACD}" type="pres">
      <dgm:prSet presAssocID="{B77AB8BD-C57A-4271-97F8-FDCD922AC201}" presName="Triangle" presStyleLbl="alignNode1" presStyleIdx="3" presStyleCnt="7" custLinFactNeighborX="86394" custLinFactNeighborY="20570"/>
      <dgm:spPr>
        <a:xfrm>
          <a:off x="4980047" y="480039"/>
          <a:ext cx="264586" cy="264586"/>
        </a:xfrm>
        <a:prstGeom prst="triangle">
          <a:avLst>
            <a:gd name="adj" fmla="val 100000"/>
          </a:avLst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gm:spPr>
    </dgm:pt>
    <dgm:pt modelId="{8E10A8B9-B409-4DA1-A89E-650051CD305A}" type="pres">
      <dgm:prSet presAssocID="{9AB8F916-9358-4FAB-A35E-DAAD5C830037}" presName="sibTrans" presStyleCnt="0"/>
      <dgm:spPr/>
    </dgm:pt>
    <dgm:pt modelId="{D57E6813-F7F8-479D-B963-E07D6E218605}" type="pres">
      <dgm:prSet presAssocID="{9AB8F916-9358-4FAB-A35E-DAAD5C830037}" presName="space" presStyleCnt="0"/>
      <dgm:spPr/>
    </dgm:pt>
    <dgm:pt modelId="{031EABE4-BCEF-4C33-ACA2-845DE94BD0FE}" type="pres">
      <dgm:prSet presAssocID="{546D5891-115B-4849-89B4-F23BEF72BA98}" presName="composite" presStyleCnt="0"/>
      <dgm:spPr/>
    </dgm:pt>
    <dgm:pt modelId="{E1F1CB98-D226-4B01-802C-1AC55264D333}" type="pres">
      <dgm:prSet presAssocID="{546D5891-115B-4849-89B4-F23BEF72BA98}" presName="LShape" presStyleLbl="alignNode1" presStyleIdx="4" presStyleCnt="7" custScaleX="132725" custScaleY="98150"/>
      <dgm:spPr>
        <a:xfrm rot="5400000">
          <a:off x="6017246" y="-138986"/>
          <a:ext cx="916204" cy="2061590"/>
        </a:xfrm>
        <a:prstGeom prst="corner">
          <a:avLst>
            <a:gd name="adj1" fmla="val 16120"/>
            <a:gd name="adj2" fmla="val 16110"/>
          </a:avLst>
        </a:prstGeom>
        <a:solidFill>
          <a:srgbClr val="4472C4">
            <a:hueOff val="-4902230"/>
            <a:satOff val="-6819"/>
            <a:lumOff val="-2615"/>
            <a:alphaOff val="0"/>
          </a:srgbClr>
        </a:solidFill>
        <a:ln w="12700" cap="flat" cmpd="sng" algn="ctr">
          <a:solidFill>
            <a:srgbClr val="4472C4">
              <a:hueOff val="-4902230"/>
              <a:satOff val="-6819"/>
              <a:lumOff val="-2615"/>
              <a:alphaOff val="0"/>
            </a:srgbClr>
          </a:solidFill>
          <a:prstDash val="solid"/>
          <a:miter lim="800000"/>
        </a:ln>
        <a:effectLst/>
      </dgm:spPr>
    </dgm:pt>
    <dgm:pt modelId="{A6C77C29-323D-48A9-B8AD-C9086F1C9FA6}" type="pres">
      <dgm:prSet presAssocID="{546D5891-115B-4849-89B4-F23BEF72BA98}" presName="ParentText" presStyleLbl="revTx" presStyleIdx="2" presStyleCnt="4" custScaleX="78453" custLinFactNeighborX="2127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A1EA7A2-D71B-4D6D-8DFA-8BB429F20198}" type="pres">
      <dgm:prSet presAssocID="{546D5891-115B-4849-89B4-F23BEF72BA98}" presName="Triangle" presStyleLbl="alignNode1" presStyleIdx="5" presStyleCnt="7" custLinFactNeighborX="86394" custLinFactNeighborY="20570"/>
      <dgm:spPr>
        <a:xfrm>
          <a:off x="7219101" y="55239"/>
          <a:ext cx="264586" cy="264586"/>
        </a:xfrm>
        <a:prstGeom prst="triangle">
          <a:avLst>
            <a:gd name="adj" fmla="val 100000"/>
          </a:avLst>
        </a:prstGeom>
        <a:solidFill>
          <a:srgbClr val="4472C4">
            <a:hueOff val="-6127787"/>
            <a:satOff val="-8523"/>
            <a:lumOff val="-3268"/>
            <a:alphaOff val="0"/>
          </a:srgbClr>
        </a:solidFill>
        <a:ln w="12700" cap="flat" cmpd="sng" algn="ctr">
          <a:solidFill>
            <a:srgbClr val="4472C4">
              <a:hueOff val="-6127787"/>
              <a:satOff val="-8523"/>
              <a:lumOff val="-3268"/>
              <a:alphaOff val="0"/>
            </a:srgbClr>
          </a:solidFill>
          <a:prstDash val="solid"/>
          <a:miter lim="800000"/>
        </a:ln>
        <a:effectLst/>
      </dgm:spPr>
    </dgm:pt>
    <dgm:pt modelId="{2C17042B-39EF-4514-B8C4-3BB6E217F18D}" type="pres">
      <dgm:prSet presAssocID="{8C48AF8C-9121-4513-B20E-3393AE2B8A24}" presName="sibTrans" presStyleCnt="0"/>
      <dgm:spPr/>
    </dgm:pt>
    <dgm:pt modelId="{94E96737-27EB-4511-AE11-8904C4D4A332}" type="pres">
      <dgm:prSet presAssocID="{8C48AF8C-9121-4513-B20E-3393AE2B8A24}" presName="space" presStyleCnt="0"/>
      <dgm:spPr/>
    </dgm:pt>
    <dgm:pt modelId="{A9B757E4-21C5-42F5-A9BB-B5B74F5A5816}" type="pres">
      <dgm:prSet presAssocID="{01B0A2FB-90D1-4431-A3EA-EDC0BE9D0B95}" presName="composite" presStyleCnt="0"/>
      <dgm:spPr/>
    </dgm:pt>
    <dgm:pt modelId="{3F7C0A49-F687-43E8-B3E7-80AE06091463}" type="pres">
      <dgm:prSet presAssocID="{01B0A2FB-90D1-4431-A3EA-EDC0BE9D0B95}" presName="LShape" presStyleLbl="alignNode1" presStyleIdx="6" presStyleCnt="7" custScaleX="132725" custScaleY="98150"/>
      <dgm:spPr>
        <a:xfrm rot="5400000">
          <a:off x="8256301" y="-563786"/>
          <a:ext cx="916204" cy="2061590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gm:spPr>
    </dgm:pt>
    <dgm:pt modelId="{64703989-67F3-43CE-A056-D0E7BFBE237F}" type="pres">
      <dgm:prSet presAssocID="{01B0A2FB-90D1-4431-A3EA-EDC0BE9D0B95}" presName="ParentText" presStyleLbl="revTx" presStyleIdx="3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D22E45D7-DE5A-4755-ACD5-E949D98AB402}" srcId="{BBF63F86-E339-4115-8BAA-E52706861D81}" destId="{01B0A2FB-90D1-4431-A3EA-EDC0BE9D0B95}" srcOrd="3" destOrd="0" parTransId="{92CF5DA4-3A50-4D50-9E16-989BC468AD1D}" sibTransId="{2703546B-E878-43A3-AEA7-ED81DB85330D}"/>
    <dgm:cxn modelId="{12A2C71D-BDD3-4ED1-840C-59D371AC8228}" type="presOf" srcId="{B77AB8BD-C57A-4271-97F8-FDCD922AC201}" destId="{65EA6E2E-B2E5-4EA5-8105-CCB9523CDF7C}" srcOrd="0" destOrd="0" presId="urn:microsoft.com/office/officeart/2009/3/layout/StepUpProcess"/>
    <dgm:cxn modelId="{83D0EF91-91CB-4821-891D-550C8246381E}" srcId="{BBF63F86-E339-4115-8BAA-E52706861D81}" destId="{546D5891-115B-4849-89B4-F23BEF72BA98}" srcOrd="2" destOrd="0" parTransId="{45C68119-F8CF-45D6-8F74-168A8FB4E369}" sibTransId="{8C48AF8C-9121-4513-B20E-3393AE2B8A24}"/>
    <dgm:cxn modelId="{81710306-7A5D-42FD-9B2A-04AED542F2D9}" srcId="{BBF63F86-E339-4115-8BAA-E52706861D81}" destId="{79F0ED13-3880-4A77-9ED7-F964575ABB19}" srcOrd="0" destOrd="0" parTransId="{4ACCC2B7-8AF3-4D61-8694-C93A960640B1}" sibTransId="{F2CDC35D-25AC-443F-BF82-6E95A9DFCD38}"/>
    <dgm:cxn modelId="{1CE2B1DA-939E-4D65-B618-CE798AC207BC}" type="presOf" srcId="{546D5891-115B-4849-89B4-F23BEF72BA98}" destId="{A6C77C29-323D-48A9-B8AD-C9086F1C9FA6}" srcOrd="0" destOrd="0" presId="urn:microsoft.com/office/officeart/2009/3/layout/StepUpProcess"/>
    <dgm:cxn modelId="{9EB981D1-21E7-43EE-957A-A2062A97CB63}" type="presOf" srcId="{BBF63F86-E339-4115-8BAA-E52706861D81}" destId="{47D2D794-8735-4F3D-90F9-06504CB55594}" srcOrd="0" destOrd="0" presId="urn:microsoft.com/office/officeart/2009/3/layout/StepUpProcess"/>
    <dgm:cxn modelId="{AD3CDC1C-462F-4A42-8D3E-81CD15880690}" type="presOf" srcId="{79F0ED13-3880-4A77-9ED7-F964575ABB19}" destId="{9A877039-D960-4F47-A643-446D61BFE15E}" srcOrd="0" destOrd="0" presId="urn:microsoft.com/office/officeart/2009/3/layout/StepUpProcess"/>
    <dgm:cxn modelId="{CED4F5FA-7635-47A3-92DA-269820D334E9}" srcId="{BBF63F86-E339-4115-8BAA-E52706861D81}" destId="{B77AB8BD-C57A-4271-97F8-FDCD922AC201}" srcOrd="1" destOrd="0" parTransId="{99AE8886-CB8E-4B02-B936-50A6FF283B89}" sibTransId="{9AB8F916-9358-4FAB-A35E-DAAD5C830037}"/>
    <dgm:cxn modelId="{D4267389-B05C-4A91-9190-3C3B4A5915BF}" type="presOf" srcId="{01B0A2FB-90D1-4431-A3EA-EDC0BE9D0B95}" destId="{64703989-67F3-43CE-A056-D0E7BFBE237F}" srcOrd="0" destOrd="0" presId="urn:microsoft.com/office/officeart/2009/3/layout/StepUpProcess"/>
    <dgm:cxn modelId="{397787DC-C4D6-4EF1-BEF3-28D2217BE365}" type="presParOf" srcId="{47D2D794-8735-4F3D-90F9-06504CB55594}" destId="{87D2D489-8673-4709-9F43-304AA373A4A3}" srcOrd="0" destOrd="0" presId="urn:microsoft.com/office/officeart/2009/3/layout/StepUpProcess"/>
    <dgm:cxn modelId="{51D024A3-AF44-4100-81F4-DB0758103083}" type="presParOf" srcId="{87D2D489-8673-4709-9F43-304AA373A4A3}" destId="{FDF58B66-3EA4-4195-9AF1-016EC8A1435F}" srcOrd="0" destOrd="0" presId="urn:microsoft.com/office/officeart/2009/3/layout/StepUpProcess"/>
    <dgm:cxn modelId="{D8624239-809C-4CE1-BD40-E4B79F47C81B}" type="presParOf" srcId="{87D2D489-8673-4709-9F43-304AA373A4A3}" destId="{9A877039-D960-4F47-A643-446D61BFE15E}" srcOrd="1" destOrd="0" presId="urn:microsoft.com/office/officeart/2009/3/layout/StepUpProcess"/>
    <dgm:cxn modelId="{E02BE947-21BA-4D03-B533-4CF8B827CD5C}" type="presParOf" srcId="{87D2D489-8673-4709-9F43-304AA373A4A3}" destId="{58435099-C747-42A0-A53B-9E52D18DEFD4}" srcOrd="2" destOrd="0" presId="urn:microsoft.com/office/officeart/2009/3/layout/StepUpProcess"/>
    <dgm:cxn modelId="{27603AB5-3F27-43C0-AB3E-3D099918B8E9}" type="presParOf" srcId="{47D2D794-8735-4F3D-90F9-06504CB55594}" destId="{08F943A2-C999-49BF-ABE8-BB8CD28E9D76}" srcOrd="1" destOrd="0" presId="urn:microsoft.com/office/officeart/2009/3/layout/StepUpProcess"/>
    <dgm:cxn modelId="{2C0775E2-A19F-4546-9527-DE784807AC23}" type="presParOf" srcId="{08F943A2-C999-49BF-ABE8-BB8CD28E9D76}" destId="{6B595783-C56D-43F0-B13B-17A3405BE785}" srcOrd="0" destOrd="0" presId="urn:microsoft.com/office/officeart/2009/3/layout/StepUpProcess"/>
    <dgm:cxn modelId="{B2C14C35-7718-4D4D-B4F8-38E53DF2C2E6}" type="presParOf" srcId="{47D2D794-8735-4F3D-90F9-06504CB55594}" destId="{C6712870-4F7F-498D-84EB-1DCF41DBF00E}" srcOrd="2" destOrd="0" presId="urn:microsoft.com/office/officeart/2009/3/layout/StepUpProcess"/>
    <dgm:cxn modelId="{5B2CAC4D-5987-4940-B1B5-728E14A14447}" type="presParOf" srcId="{C6712870-4F7F-498D-84EB-1DCF41DBF00E}" destId="{E4406CB3-EB96-4EFE-A1EA-70C4FC827562}" srcOrd="0" destOrd="0" presId="urn:microsoft.com/office/officeart/2009/3/layout/StepUpProcess"/>
    <dgm:cxn modelId="{8D155731-79EA-4748-BA2E-FE53C6A94C08}" type="presParOf" srcId="{C6712870-4F7F-498D-84EB-1DCF41DBF00E}" destId="{65EA6E2E-B2E5-4EA5-8105-CCB9523CDF7C}" srcOrd="1" destOrd="0" presId="urn:microsoft.com/office/officeart/2009/3/layout/StepUpProcess"/>
    <dgm:cxn modelId="{E3D517B9-4135-41D9-8F29-14B422D98147}" type="presParOf" srcId="{C6712870-4F7F-498D-84EB-1DCF41DBF00E}" destId="{F86259F5-896A-4FD5-A71B-D311F1E94ACD}" srcOrd="2" destOrd="0" presId="urn:microsoft.com/office/officeart/2009/3/layout/StepUpProcess"/>
    <dgm:cxn modelId="{C8215695-7B3A-4035-9544-91D9D617F462}" type="presParOf" srcId="{47D2D794-8735-4F3D-90F9-06504CB55594}" destId="{8E10A8B9-B409-4DA1-A89E-650051CD305A}" srcOrd="3" destOrd="0" presId="urn:microsoft.com/office/officeart/2009/3/layout/StepUpProcess"/>
    <dgm:cxn modelId="{24C8124D-74A0-4193-96AA-78F79E4B3DD9}" type="presParOf" srcId="{8E10A8B9-B409-4DA1-A89E-650051CD305A}" destId="{D57E6813-F7F8-479D-B963-E07D6E218605}" srcOrd="0" destOrd="0" presId="urn:microsoft.com/office/officeart/2009/3/layout/StepUpProcess"/>
    <dgm:cxn modelId="{BA0FB98C-70CC-4C4B-8098-8BB3E4645771}" type="presParOf" srcId="{47D2D794-8735-4F3D-90F9-06504CB55594}" destId="{031EABE4-BCEF-4C33-ACA2-845DE94BD0FE}" srcOrd="4" destOrd="0" presId="urn:microsoft.com/office/officeart/2009/3/layout/StepUpProcess"/>
    <dgm:cxn modelId="{73CF02FA-A1E6-46E3-9FCD-DB098A61F15D}" type="presParOf" srcId="{031EABE4-BCEF-4C33-ACA2-845DE94BD0FE}" destId="{E1F1CB98-D226-4B01-802C-1AC55264D333}" srcOrd="0" destOrd="0" presId="urn:microsoft.com/office/officeart/2009/3/layout/StepUpProcess"/>
    <dgm:cxn modelId="{53048ED2-3DCA-4489-92C9-197D522FFFB4}" type="presParOf" srcId="{031EABE4-BCEF-4C33-ACA2-845DE94BD0FE}" destId="{A6C77C29-323D-48A9-B8AD-C9086F1C9FA6}" srcOrd="1" destOrd="0" presId="urn:microsoft.com/office/officeart/2009/3/layout/StepUpProcess"/>
    <dgm:cxn modelId="{C97D75E4-AFDD-44AC-BA6C-BD857B8AF8B0}" type="presParOf" srcId="{031EABE4-BCEF-4C33-ACA2-845DE94BD0FE}" destId="{0A1EA7A2-D71B-4D6D-8DFA-8BB429F20198}" srcOrd="2" destOrd="0" presId="urn:microsoft.com/office/officeart/2009/3/layout/StepUpProcess"/>
    <dgm:cxn modelId="{C6CE067D-BD52-44A7-83C3-40AF73C16963}" type="presParOf" srcId="{47D2D794-8735-4F3D-90F9-06504CB55594}" destId="{2C17042B-39EF-4514-B8C4-3BB6E217F18D}" srcOrd="5" destOrd="0" presId="urn:microsoft.com/office/officeart/2009/3/layout/StepUpProcess"/>
    <dgm:cxn modelId="{B25EDD7D-94B4-40A9-A202-F6737A3B17A6}" type="presParOf" srcId="{2C17042B-39EF-4514-B8C4-3BB6E217F18D}" destId="{94E96737-27EB-4511-AE11-8904C4D4A332}" srcOrd="0" destOrd="0" presId="urn:microsoft.com/office/officeart/2009/3/layout/StepUpProcess"/>
    <dgm:cxn modelId="{BB950E15-EE35-43E0-B3F8-5B137B704579}" type="presParOf" srcId="{47D2D794-8735-4F3D-90F9-06504CB55594}" destId="{A9B757E4-21C5-42F5-A9BB-B5B74F5A5816}" srcOrd="6" destOrd="0" presId="urn:microsoft.com/office/officeart/2009/3/layout/StepUpProcess"/>
    <dgm:cxn modelId="{8C9474FE-AF07-4C5A-9E4F-2A0F5521C58E}" type="presParOf" srcId="{A9B757E4-21C5-42F5-A9BB-B5B74F5A5816}" destId="{3F7C0A49-F687-43E8-B3E7-80AE06091463}" srcOrd="0" destOrd="0" presId="urn:microsoft.com/office/officeart/2009/3/layout/StepUpProcess"/>
    <dgm:cxn modelId="{7781039F-14FD-4778-A83E-A212D82F3481}" type="presParOf" srcId="{A9B757E4-21C5-42F5-A9BB-B5B74F5A5816}" destId="{64703989-67F3-43CE-A056-D0E7BFBE237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58B66-3EA4-4195-9AF1-016EC8A1435F}">
      <dsp:nvSpPr>
        <dsp:cNvPr id="0" name=""/>
        <dsp:cNvSpPr/>
      </dsp:nvSpPr>
      <dsp:spPr>
        <a:xfrm rot="5400000">
          <a:off x="823062" y="947723"/>
          <a:ext cx="1127620" cy="2537305"/>
        </a:xfrm>
        <a:prstGeom prst="corner">
          <a:avLst>
            <a:gd name="adj1" fmla="val 16120"/>
            <a:gd name="adj2" fmla="val 1611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77039-D960-4F47-A643-446D61BFE15E}">
      <dsp:nvSpPr>
        <dsp:cNvPr id="0" name=""/>
        <dsp:cNvSpPr/>
      </dsp:nvSpPr>
      <dsp:spPr>
        <a:xfrm>
          <a:off x="291873" y="1767145"/>
          <a:ext cx="2386066" cy="1495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 panose="020B0603020102020204"/>
            <a:ea typeface="Segoe UI Symbol" panose="020B0502040204020203" pitchFamily="34" charset="0"/>
            <a:cs typeface="+mn-cs"/>
          </a:endParaRPr>
        </a:p>
      </dsp:txBody>
      <dsp:txXfrm>
        <a:off x="291873" y="1767145"/>
        <a:ext cx="2386066" cy="1495707"/>
      </dsp:txXfrm>
    </dsp:sp>
    <dsp:sp modelId="{58435099-C747-42A0-A53B-9E52D18DEFD4}">
      <dsp:nvSpPr>
        <dsp:cNvPr id="0" name=""/>
        <dsp:cNvSpPr/>
      </dsp:nvSpPr>
      <dsp:spPr>
        <a:xfrm>
          <a:off x="2303547" y="1113631"/>
          <a:ext cx="325640" cy="325640"/>
        </a:xfrm>
        <a:prstGeom prst="triangle">
          <a:avLst>
            <a:gd name="adj" fmla="val 100000"/>
          </a:avLst>
        </a:prstGeom>
        <a:solidFill>
          <a:srgbClr val="4472C4">
            <a:hueOff val="-1225557"/>
            <a:satOff val="-1705"/>
            <a:lumOff val="-654"/>
            <a:alphaOff val="0"/>
          </a:srgbClr>
        </a:solidFill>
        <a:ln w="12700" cap="flat" cmpd="sng" algn="ctr">
          <a:solidFill>
            <a:srgbClr val="4472C4">
              <a:hueOff val="-1225557"/>
              <a:satOff val="-1705"/>
              <a:lumOff val="-65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06CB3-EB96-4EFE-A1EA-70C4FC827562}">
      <dsp:nvSpPr>
        <dsp:cNvPr id="0" name=""/>
        <dsp:cNvSpPr/>
      </dsp:nvSpPr>
      <dsp:spPr>
        <a:xfrm rot="5400000">
          <a:off x="3580082" y="351764"/>
          <a:ext cx="1127620" cy="2537305"/>
        </a:xfrm>
        <a:prstGeom prst="corner">
          <a:avLst>
            <a:gd name="adj1" fmla="val 16120"/>
            <a:gd name="adj2" fmla="val 16110"/>
          </a:avLst>
        </a:prstGeom>
        <a:solidFill>
          <a:srgbClr val="4472C4">
            <a:hueOff val="-2451115"/>
            <a:satOff val="-3409"/>
            <a:lumOff val="-1307"/>
            <a:alphaOff val="0"/>
          </a:srgbClr>
        </a:solidFill>
        <a:ln w="12700" cap="flat" cmpd="sng" algn="ctr">
          <a:solidFill>
            <a:srgbClr val="4472C4">
              <a:hueOff val="-2451115"/>
              <a:satOff val="-3409"/>
              <a:lumOff val="-130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A6E2E-B2E5-4EA5-8105-CCB9523CDF7C}">
      <dsp:nvSpPr>
        <dsp:cNvPr id="0" name=""/>
        <dsp:cNvSpPr/>
      </dsp:nvSpPr>
      <dsp:spPr>
        <a:xfrm>
          <a:off x="3377679" y="1235752"/>
          <a:ext cx="1725894" cy="1512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 panose="020B0603020102020204"/>
            <a:ea typeface="+mn-ea"/>
            <a:cs typeface="+mn-cs"/>
          </a:endParaRPr>
        </a:p>
      </dsp:txBody>
      <dsp:txXfrm>
        <a:off x="3377679" y="1235752"/>
        <a:ext cx="1725894" cy="1512847"/>
      </dsp:txXfrm>
    </dsp:sp>
    <dsp:sp modelId="{F86259F5-896A-4FD5-A71B-D311F1E94ACD}">
      <dsp:nvSpPr>
        <dsp:cNvPr id="0" name=""/>
        <dsp:cNvSpPr/>
      </dsp:nvSpPr>
      <dsp:spPr>
        <a:xfrm>
          <a:off x="5059267" y="590808"/>
          <a:ext cx="325640" cy="325640"/>
        </a:xfrm>
        <a:prstGeom prst="triangle">
          <a:avLst>
            <a:gd name="adj" fmla="val 100000"/>
          </a:avLst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1CB98-D226-4B01-802C-1AC55264D333}">
      <dsp:nvSpPr>
        <dsp:cNvPr id="0" name=""/>
        <dsp:cNvSpPr/>
      </dsp:nvSpPr>
      <dsp:spPr>
        <a:xfrm rot="5400000">
          <a:off x="6335802" y="-171058"/>
          <a:ext cx="1127620" cy="2537305"/>
        </a:xfrm>
        <a:prstGeom prst="corner">
          <a:avLst>
            <a:gd name="adj1" fmla="val 16120"/>
            <a:gd name="adj2" fmla="val 16110"/>
          </a:avLst>
        </a:prstGeom>
        <a:solidFill>
          <a:srgbClr val="4472C4">
            <a:hueOff val="-4902230"/>
            <a:satOff val="-6819"/>
            <a:lumOff val="-2615"/>
            <a:alphaOff val="0"/>
          </a:srgbClr>
        </a:solidFill>
        <a:ln w="12700" cap="flat" cmpd="sng" algn="ctr">
          <a:solidFill>
            <a:srgbClr val="4472C4">
              <a:hueOff val="-4902230"/>
              <a:satOff val="-6819"/>
              <a:lumOff val="-261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77C29-323D-48A9-B8AD-C9086F1C9FA6}">
      <dsp:nvSpPr>
        <dsp:cNvPr id="0" name=""/>
        <dsp:cNvSpPr/>
      </dsp:nvSpPr>
      <dsp:spPr>
        <a:xfrm>
          <a:off x="6356048" y="712930"/>
          <a:ext cx="1354016" cy="1512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 panose="020B0603020102020204"/>
            <a:ea typeface="+mn-ea"/>
            <a:cs typeface="+mn-cs"/>
          </a:endParaRPr>
        </a:p>
      </dsp:txBody>
      <dsp:txXfrm>
        <a:off x="6356048" y="712930"/>
        <a:ext cx="1354016" cy="1512847"/>
      </dsp:txXfrm>
    </dsp:sp>
    <dsp:sp modelId="{0A1EA7A2-D71B-4D6D-8DFA-8BB429F20198}">
      <dsp:nvSpPr>
        <dsp:cNvPr id="0" name=""/>
        <dsp:cNvSpPr/>
      </dsp:nvSpPr>
      <dsp:spPr>
        <a:xfrm>
          <a:off x="7814987" y="67986"/>
          <a:ext cx="325640" cy="325640"/>
        </a:xfrm>
        <a:prstGeom prst="triangle">
          <a:avLst>
            <a:gd name="adj" fmla="val 100000"/>
          </a:avLst>
        </a:prstGeom>
        <a:solidFill>
          <a:srgbClr val="4472C4">
            <a:hueOff val="-6127787"/>
            <a:satOff val="-8523"/>
            <a:lumOff val="-3268"/>
            <a:alphaOff val="0"/>
          </a:srgbClr>
        </a:solidFill>
        <a:ln w="12700" cap="flat" cmpd="sng" algn="ctr">
          <a:solidFill>
            <a:srgbClr val="4472C4">
              <a:hueOff val="-6127787"/>
              <a:satOff val="-8523"/>
              <a:lumOff val="-326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C0A49-F687-43E8-B3E7-80AE06091463}">
      <dsp:nvSpPr>
        <dsp:cNvPr id="0" name=""/>
        <dsp:cNvSpPr/>
      </dsp:nvSpPr>
      <dsp:spPr>
        <a:xfrm rot="5400000">
          <a:off x="9091522" y="-693880"/>
          <a:ext cx="1127620" cy="2537305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03989-67F3-43CE-A056-D0E7BFBE237F}">
      <dsp:nvSpPr>
        <dsp:cNvPr id="0" name=""/>
        <dsp:cNvSpPr/>
      </dsp:nvSpPr>
      <dsp:spPr>
        <a:xfrm>
          <a:off x="8889119" y="190108"/>
          <a:ext cx="1725894" cy="1512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 panose="020B0603020102020204"/>
            <a:ea typeface="+mn-ea"/>
            <a:cs typeface="+mn-cs"/>
          </a:endParaRPr>
        </a:p>
      </dsp:txBody>
      <dsp:txXfrm>
        <a:off x="8889119" y="190108"/>
        <a:ext cx="1725894" cy="1512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11AAB-895F-47EF-8E9A-25CCD76D3013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7B4C6-B786-4239-8104-79FE01F1C8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32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7B4C6-B786-4239-8104-79FE01F1C842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18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7B4C6-B786-4239-8104-79FE01F1C84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814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7B4C6-B786-4239-8104-79FE01F1C84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379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7B4C6-B786-4239-8104-79FE01F1C84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37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BBCBF-D157-43CA-A6D6-24729636E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2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22BE1-AFC0-42B1-B580-4B6C42D40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2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37607-ED85-47ED-B747-A0991DEB7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90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D201F-585F-40C1-AD06-7AF1A7401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31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0D1FB-66A4-481B-8512-349866D0E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31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62634-7DCF-47A4-9513-F944888FD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12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29812-43AC-461C-BD83-13F3CE0BC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18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8B607-D6E5-4F2A-B183-6F8238CC5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6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859AB-55B3-4521-B27F-B9CB6D199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38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74402-07B6-4779-8201-567A58740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16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68F7B-890E-4989-81CA-4E2C85F37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FB7AF9-C0FE-472C-8E11-91C64D486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62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>
        <p:tmplLst>
          <p:tmpl>
            <p:tnLst>
              <p:par>
                <p:cTn presetID="18" presetClass="entr" presetSubtype="9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up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uhpk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pk2911@list.ru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pk2911@list.ru" TargetMode="External"/><Relationship Id="rId5" Type="http://schemas.openxmlformats.org/officeDocument/2006/relationships/hyperlink" Target="http://www.gouhpk.ru/" TargetMode="Externa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hyperlink" Target="http://www.gouhpk.ru/" TargetMode="External"/><Relationship Id="rId7" Type="http://schemas.openxmlformats.org/officeDocument/2006/relationships/diagramLayout" Target="../diagrams/layou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microsoft.com/office/2007/relationships/diagramDrawing" Target="../diagrams/drawing1.xml"/><Relationship Id="rId4" Type="http://schemas.openxmlformats.org/officeDocument/2006/relationships/hyperlink" Target="mailto:hpk2911@list.ru" TargetMode="External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mailto:hpk2911@list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uhpk.ru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jpeg"/><Relationship Id="rId7" Type="http://schemas.openxmlformats.org/officeDocument/2006/relationships/hyperlink" Target="mailto:hpk2911@list.r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uhpk.ru/" TargetMode="External"/><Relationship Id="rId5" Type="http://schemas.openxmlformats.org/officeDocument/2006/relationships/image" Target="../media/image9.jpeg"/><Relationship Id="rId4" Type="http://schemas.microsoft.com/office/2007/relationships/hdphoto" Target="../media/hdphoto1.wdp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microsoft.com/office/2007/relationships/hdphoto" Target="../media/hdphoto2.wdp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1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mailto:hpk2911@list.ru" TargetMode="External"/><Relationship Id="rId4" Type="http://schemas.openxmlformats.org/officeDocument/2006/relationships/hyperlink" Target="http://www.gouhpk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0" y="6365312"/>
            <a:ext cx="12192000" cy="405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832023" y="1808705"/>
            <a:ext cx="10296326" cy="2472375"/>
          </a:xfrm>
        </p:spPr>
        <p:txBody>
          <a:bodyPr/>
          <a:lstStyle/>
          <a:p>
            <a:r>
              <a:rPr lang="ru-RU" sz="3600" b="1" dirty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600" b="1" dirty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600" b="1" dirty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ahoma" panose="020B0604030504040204" pitchFamily="34" charset="0"/>
              </a:rPr>
              <a:t>РЕАЛИЗАЦИЯ ПЛАНА МЕРОПРИЯТИЙ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 («ДОРОЖНАЯ КАРТА") КРАЕВОГО ПРОЕКТА "ПЕДКЛАСТЕР27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"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В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2021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ГОДУ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600" b="1" dirty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600" b="1" dirty="0">
              <a:solidFill>
                <a:srgbClr val="004D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left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6" t="-327" b="1"/>
          <a:stretch/>
        </p:blipFill>
        <p:spPr bwMode="auto">
          <a:xfrm>
            <a:off x="10062493" y="264355"/>
            <a:ext cx="1821532" cy="130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56121" y="5270858"/>
            <a:ext cx="4699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ВОЛОГЖИНА Е.М.., ДИРЕКТОР 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КГБ ПОУ "ХАБАРОВСКИЙ ПЕДАГОГИЧЕСКИЙ КОЛЛЕДЖ ИМЕНИ ГЕРОЯ СОВЕТСКОГО СОЮЗА Д.Л.КАЛАРАША</a:t>
            </a: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2" name="AutoShape 2" descr="Герб Хабаровского кр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minobr.khabkrai.ru/img/logo3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07975" y="6375722"/>
            <a:ext cx="1729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hlinkClick r:id="rId3"/>
              </a:rPr>
              <a:t>www.gouhpk.ru</a:t>
            </a:r>
            <a:endParaRPr lang="ru-RU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9306082" y="6384972"/>
            <a:ext cx="2477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E</a:t>
            </a:r>
            <a:r>
              <a:rPr lang="ru-RU" b="1" dirty="0"/>
              <a:t>-</a:t>
            </a:r>
            <a:r>
              <a:rPr lang="en-US" b="1" dirty="0"/>
              <a:t>mail</a:t>
            </a:r>
            <a:r>
              <a:rPr lang="ru-RU" b="1" dirty="0"/>
              <a:t>:</a:t>
            </a:r>
            <a:r>
              <a:rPr lang="en-US" b="1" dirty="0"/>
              <a:t> </a:t>
            </a:r>
            <a:r>
              <a:rPr lang="en-US" b="1" dirty="0">
                <a:hlinkClick r:id="rId4"/>
              </a:rPr>
              <a:t>hpk2911@list.ru</a:t>
            </a:r>
            <a:endParaRPr lang="en-US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858692" y="6375722"/>
            <a:ext cx="1859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/>
              <a:t>8 (</a:t>
            </a:r>
            <a:r>
              <a:rPr lang="en-US" dirty="0"/>
              <a:t>4212</a:t>
            </a:r>
            <a:r>
              <a:rPr lang="ru-RU" dirty="0"/>
              <a:t>) </a:t>
            </a:r>
            <a:r>
              <a:rPr lang="en-US" dirty="0"/>
              <a:t>36-08-68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7083761" y="6375722"/>
            <a:ext cx="1859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/>
              <a:t>8 (</a:t>
            </a:r>
            <a:r>
              <a:rPr lang="en-US" dirty="0"/>
              <a:t>4212</a:t>
            </a:r>
            <a:r>
              <a:rPr lang="ru-RU" dirty="0"/>
              <a:t>) </a:t>
            </a:r>
            <a:r>
              <a:rPr lang="en-US" dirty="0"/>
              <a:t>36-</a:t>
            </a:r>
            <a:r>
              <a:rPr lang="ru-RU" dirty="0"/>
              <a:t>10</a:t>
            </a:r>
            <a:r>
              <a:rPr lang="en-US" dirty="0"/>
              <a:t>-</a:t>
            </a:r>
            <a:r>
              <a:rPr lang="ru-RU" dirty="0"/>
              <a:t>76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99" y="446744"/>
            <a:ext cx="1145948" cy="112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3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фото ЛП СОБОЛЬ 16112021\a64f4c65-a3eb-4cab-b767-459cfa47dbf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1" r="11575" b="-1"/>
          <a:stretch/>
        </p:blipFill>
        <p:spPr bwMode="auto">
          <a:xfrm>
            <a:off x="7457392" y="1469464"/>
            <a:ext cx="4502785" cy="2431171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0" y="6365312"/>
            <a:ext cx="12192000" cy="405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left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6" t="-327" b="1"/>
          <a:stretch/>
        </p:blipFill>
        <p:spPr bwMode="auto">
          <a:xfrm>
            <a:off x="10425104" y="221189"/>
            <a:ext cx="1821532" cy="130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Герб Хабаровского кр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minobr.khabkrai.ru/img/logo3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07975" y="6375722"/>
            <a:ext cx="1729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hlinkClick r:id="rId5"/>
              </a:rPr>
              <a:t>www.gouhpk.ru</a:t>
            </a:r>
            <a:endParaRPr lang="ru-RU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9306082" y="6384972"/>
            <a:ext cx="2477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E</a:t>
            </a:r>
            <a:r>
              <a:rPr lang="ru-RU" b="1" dirty="0"/>
              <a:t>-</a:t>
            </a:r>
            <a:r>
              <a:rPr lang="en-US" b="1" dirty="0"/>
              <a:t>mail</a:t>
            </a:r>
            <a:r>
              <a:rPr lang="ru-RU" b="1" dirty="0"/>
              <a:t>:</a:t>
            </a:r>
            <a:r>
              <a:rPr lang="en-US" b="1" dirty="0"/>
              <a:t> </a:t>
            </a:r>
            <a:r>
              <a:rPr lang="en-US" b="1" dirty="0">
                <a:hlinkClick r:id="rId6"/>
              </a:rPr>
              <a:t>hpk2911@list.ru</a:t>
            </a:r>
            <a:endParaRPr lang="en-US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858692" y="6375722"/>
            <a:ext cx="1859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/>
              <a:t>8 (</a:t>
            </a:r>
            <a:r>
              <a:rPr lang="en-US" dirty="0"/>
              <a:t>4212</a:t>
            </a:r>
            <a:r>
              <a:rPr lang="ru-RU" dirty="0"/>
              <a:t>) </a:t>
            </a:r>
            <a:r>
              <a:rPr lang="en-US" dirty="0"/>
              <a:t>36-08-68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7083761" y="6375722"/>
            <a:ext cx="1859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/>
              <a:t>8 (</a:t>
            </a:r>
            <a:r>
              <a:rPr lang="en-US" dirty="0"/>
              <a:t>4212</a:t>
            </a:r>
            <a:r>
              <a:rPr lang="ru-RU" dirty="0"/>
              <a:t>) </a:t>
            </a:r>
            <a:r>
              <a:rPr lang="en-US" dirty="0"/>
              <a:t>36-</a:t>
            </a:r>
            <a:r>
              <a:rPr lang="ru-RU" dirty="0"/>
              <a:t>10</a:t>
            </a:r>
            <a:r>
              <a:rPr lang="en-US" dirty="0"/>
              <a:t>-</a:t>
            </a:r>
            <a:r>
              <a:rPr lang="ru-RU" dirty="0"/>
              <a:t>76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F4E3D742-46B1-4873-8669-2376E1D5D06C}"/>
              </a:ext>
            </a:extLst>
          </p:cNvPr>
          <p:cNvSpPr txBox="1">
            <a:spLocks/>
          </p:cNvSpPr>
          <p:nvPr/>
        </p:nvSpPr>
        <p:spPr bwMode="auto">
          <a:xfrm>
            <a:off x="-128988" y="0"/>
            <a:ext cx="11170908" cy="107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800" b="1" dirty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      </a:t>
            </a:r>
            <a:r>
              <a:rPr lang="ru-RU" sz="2800" b="1" dirty="0">
                <a:solidFill>
                  <a:srgbClr val="004D8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ПОВЫШЕНИЕ МАСТЕРСТВА ПРЕПОДАВАТЕЛЕЙ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78735" y="1319082"/>
            <a:ext cx="4833303" cy="1024665"/>
          </a:xfrm>
          <a:prstGeom prst="roundRect">
            <a:avLst/>
          </a:prstGeom>
          <a:noFill/>
          <a:ln w="63500">
            <a:solidFill>
              <a:srgbClr val="0066FF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b="1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 </a:t>
            </a:r>
          </a:p>
          <a:p>
            <a:pPr algn="ctr">
              <a:defRPr/>
            </a:pP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Академии </a:t>
            </a:r>
            <a:r>
              <a:rPr lang="ru-RU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Ворлдскиллс</a:t>
            </a: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 преподавателя</a:t>
            </a:r>
          </a:p>
          <a:p>
            <a:pPr algn="ctr">
              <a:defRPr/>
            </a:pP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350" b="1" dirty="0">
              <a:solidFill>
                <a:prstClr val="black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22167" y="2554087"/>
            <a:ext cx="5989871" cy="3652423"/>
          </a:xfrm>
          <a:prstGeom prst="roundRect">
            <a:avLst/>
          </a:prstGeom>
          <a:noFill/>
          <a:ln w="63500">
            <a:solidFill>
              <a:srgbClr val="0066FF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квалификации, мастер-классы, семинары-практикумы, </a:t>
            </a:r>
            <a:r>
              <a:rPr lang="ru-RU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использованием  оборудования мастерских: </a:t>
            </a:r>
          </a:p>
          <a:p>
            <a:pPr algn="ctr">
              <a:defRPr/>
            </a:pPr>
            <a:endParaRPr lang="ru-RU" b="1" i="1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  комплекс "ОС.3 Умный пол";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мобильная </a:t>
            </a:r>
            <a:r>
              <a:rPr lang="ru-RU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естественно-научная лаборатория "</a:t>
            </a:r>
            <a:r>
              <a:rPr lang="ru-RU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Лабдиск</a:t>
            </a:r>
            <a:r>
              <a:rPr lang="ru-RU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GENS  </a:t>
            </a: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CI";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</a:t>
            </a:r>
            <a:r>
              <a:rPr lang="ru-RU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флипчарт</a:t>
            </a: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документ-камера.</a:t>
            </a:r>
          </a:p>
        </p:txBody>
      </p:sp>
      <p:pic>
        <p:nvPicPr>
          <p:cNvPr id="14" name="Рисунок 13"/>
          <p:cNvPicPr/>
          <p:nvPr/>
        </p:nvPicPr>
        <p:blipFill rotWithShape="1">
          <a:blip r:embed="rId7"/>
          <a:srcRect t="9690" r="82202" b="83751"/>
          <a:stretch/>
        </p:blipFill>
        <p:spPr bwMode="auto">
          <a:xfrm>
            <a:off x="7429877" y="4883017"/>
            <a:ext cx="4502785" cy="1314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7484908" y="4045818"/>
            <a:ext cx="4447754" cy="668960"/>
          </a:xfrm>
          <a:prstGeom prst="roundRect">
            <a:avLst/>
          </a:prstGeom>
          <a:noFill/>
          <a:ln w="63500">
            <a:solidFill>
              <a:srgbClr val="0066FF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«</a:t>
            </a:r>
            <a:r>
              <a:rPr lang="ru-RU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вездный путь» - 1 преподаватель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10" y="1018615"/>
            <a:ext cx="12922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43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0" y="6365312"/>
            <a:ext cx="12192000" cy="405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1646576" y="2228400"/>
            <a:ext cx="9185547" cy="2472375"/>
          </a:xfrm>
        </p:spPr>
        <p:txBody>
          <a:bodyPr/>
          <a:lstStyle/>
          <a:p>
            <a:r>
              <a:rPr lang="ru-RU" sz="2800" b="1" dirty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800" b="1" dirty="0">
              <a:solidFill>
                <a:srgbClr val="004D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76" y="1363431"/>
            <a:ext cx="1266263" cy="1266263"/>
          </a:xfrm>
          <a:prstGeom prst="rect">
            <a:avLst/>
          </a:prstGeom>
        </p:spPr>
      </p:pic>
      <p:sp>
        <p:nvSpPr>
          <p:cNvPr id="2" name="AutoShape 2" descr="Герб Хабаровского кр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4" descr="https://minobr.khabkrai.ru/img/logo3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07975" y="6375722"/>
            <a:ext cx="1729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prstClr val="black"/>
                </a:solidFill>
                <a:hlinkClick r:id="rId3"/>
              </a:rPr>
              <a:t>www.gouhpk.ru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9306082" y="6384972"/>
            <a:ext cx="2477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prstClr val="black"/>
                </a:solidFill>
              </a:rPr>
              <a:t>E</a:t>
            </a:r>
            <a:r>
              <a:rPr lang="ru-RU" b="1" dirty="0">
                <a:solidFill>
                  <a:prstClr val="black"/>
                </a:solidFill>
              </a:rPr>
              <a:t>-</a:t>
            </a:r>
            <a:r>
              <a:rPr lang="en-US" b="1" dirty="0">
                <a:solidFill>
                  <a:prstClr val="black"/>
                </a:solidFill>
              </a:rPr>
              <a:t>mail</a:t>
            </a:r>
            <a:r>
              <a:rPr lang="ru-RU" b="1" dirty="0">
                <a:solidFill>
                  <a:prstClr val="black"/>
                </a:solidFill>
              </a:rPr>
              <a:t>: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  <a:hlinkClick r:id="rId4"/>
              </a:rPr>
              <a:t>hpk2911@list.ru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858692" y="6375722"/>
            <a:ext cx="1859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>
                <a:solidFill>
                  <a:prstClr val="black"/>
                </a:solidFill>
              </a:rPr>
              <a:t>8 (</a:t>
            </a:r>
            <a:r>
              <a:rPr lang="en-US" dirty="0">
                <a:solidFill>
                  <a:prstClr val="black"/>
                </a:solidFill>
              </a:rPr>
              <a:t>4212</a:t>
            </a:r>
            <a:r>
              <a:rPr lang="ru-RU" dirty="0">
                <a:solidFill>
                  <a:prstClr val="black"/>
                </a:solidFill>
              </a:rPr>
              <a:t>) </a:t>
            </a:r>
            <a:r>
              <a:rPr lang="en-US" dirty="0">
                <a:solidFill>
                  <a:prstClr val="black"/>
                </a:solidFill>
              </a:rPr>
              <a:t>36-08-68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083761" y="6375722"/>
            <a:ext cx="1859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>
                <a:solidFill>
                  <a:prstClr val="black"/>
                </a:solidFill>
              </a:rPr>
              <a:t>8 (</a:t>
            </a:r>
            <a:r>
              <a:rPr lang="en-US" dirty="0">
                <a:solidFill>
                  <a:prstClr val="black"/>
                </a:solidFill>
              </a:rPr>
              <a:t>4212</a:t>
            </a:r>
            <a:r>
              <a:rPr lang="ru-RU" dirty="0">
                <a:solidFill>
                  <a:prstClr val="black"/>
                </a:solidFill>
              </a:rPr>
              <a:t>) </a:t>
            </a:r>
            <a:r>
              <a:rPr lang="en-US" dirty="0">
                <a:solidFill>
                  <a:prstClr val="black"/>
                </a:solidFill>
              </a:rPr>
              <a:t>36-</a:t>
            </a:r>
            <a:r>
              <a:rPr lang="ru-RU" dirty="0">
                <a:solidFill>
                  <a:prstClr val="black"/>
                </a:solidFill>
              </a:rPr>
              <a:t>10</a:t>
            </a:r>
            <a:r>
              <a:rPr lang="en-US" dirty="0">
                <a:solidFill>
                  <a:prstClr val="black"/>
                </a:solidFill>
              </a:rPr>
              <a:t>-</a:t>
            </a:r>
            <a:r>
              <a:rPr lang="ru-RU" dirty="0">
                <a:solidFill>
                  <a:prstClr val="black"/>
                </a:solidFill>
              </a:rPr>
              <a:t>76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2E22F1B-A373-4600-B024-BF248ADF5B1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19608" y="280963"/>
            <a:ext cx="4993057" cy="938865"/>
          </a:xfrm>
          <a:prstGeom prst="rect">
            <a:avLst/>
          </a:prstGeom>
        </p:spPr>
      </p:pic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xmlns="" id="{877222D5-F07D-42EA-9EB9-B58CC97CE4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4352266"/>
              </p:ext>
            </p:extLst>
          </p:nvPr>
        </p:nvGraphicFramePr>
        <p:xfrm>
          <a:off x="740178" y="1645223"/>
          <a:ext cx="11043505" cy="3263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43457A9-8959-47E0-87A7-9C77E1C761BB}"/>
              </a:ext>
            </a:extLst>
          </p:cNvPr>
          <p:cNvSpPr/>
          <p:nvPr/>
        </p:nvSpPr>
        <p:spPr>
          <a:xfrm rot="19200000">
            <a:off x="2707390" y="4293510"/>
            <a:ext cx="381410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>
                <a:solidFill>
                  <a:srgbClr val="4472C4"/>
                </a:solidFill>
                <a:latin typeface="Franklin Gothic Medium" panose="020B0603020102020204"/>
              </a:rPr>
              <a:t>НЕПРЕРЫВНОЕ</a:t>
            </a:r>
          </a:p>
          <a:p>
            <a:pPr algn="ctr">
              <a:lnSpc>
                <a:spcPct val="90000"/>
              </a:lnSpc>
            </a:pPr>
            <a:r>
              <a:rPr lang="ru-RU" dirty="0">
                <a:solidFill>
                  <a:srgbClr val="4472C4"/>
                </a:solidFill>
                <a:latin typeface="Franklin Gothic Medium" panose="020B0603020102020204"/>
              </a:rPr>
              <a:t>ПЕДАГОГИЧЕСКОЕ </a:t>
            </a:r>
            <a:r>
              <a:rPr lang="ru-RU" dirty="0" smtClean="0">
                <a:solidFill>
                  <a:srgbClr val="4472C4"/>
                </a:solidFill>
                <a:latin typeface="Franklin Gothic Medium" panose="020B0603020102020204"/>
              </a:rPr>
              <a:t>ОБРАЗОВАНИЕ НА БАЗЕ МАСТЕРСКИХ</a:t>
            </a:r>
            <a:endParaRPr lang="ru-RU" dirty="0">
              <a:solidFill>
                <a:srgbClr val="4472C4"/>
              </a:solidFill>
              <a:latin typeface="Franklin Gothic Medium" panose="020B0603020102020204"/>
              <a:ea typeface="Segoe UI Symbol" panose="020B0502040204020203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F761DB42-71E4-4262-BDD6-707EB088DA44}"/>
              </a:ext>
            </a:extLst>
          </p:cNvPr>
          <p:cNvSpPr/>
          <p:nvPr/>
        </p:nvSpPr>
        <p:spPr>
          <a:xfrm rot="19200000">
            <a:off x="421485" y="4291603"/>
            <a:ext cx="3506167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rgbClr val="4472C4"/>
                </a:solidFill>
                <a:latin typeface="Franklin Gothic Medium" panose="020B0603020102020204"/>
              </a:rPr>
              <a:t>ПСИХОЛОГО-ПЕДАГОГИЧЕСКОЕ СОПРОВОЖДЕНИЕ </a:t>
            </a:r>
            <a:r>
              <a:rPr lang="ru-RU" dirty="0">
                <a:solidFill>
                  <a:srgbClr val="4472C4"/>
                </a:solidFill>
                <a:latin typeface="Franklin Gothic Medium" panose="020B0603020102020204"/>
              </a:rPr>
              <a:t>ПЕДАГОГИЧЕСКИХ </a:t>
            </a:r>
            <a:r>
              <a:rPr lang="ru-RU" dirty="0" smtClean="0">
                <a:solidFill>
                  <a:srgbClr val="4472C4"/>
                </a:solidFill>
                <a:latin typeface="Franklin Gothic Medium" panose="020B0603020102020204"/>
              </a:rPr>
              <a:t>КЛАССОВ</a:t>
            </a:r>
            <a:endParaRPr lang="ru-RU" dirty="0">
              <a:solidFill>
                <a:srgbClr val="4472C4"/>
              </a:solidFill>
              <a:latin typeface="Franklin Gothic Medium" panose="020B0603020102020204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C0C1330-31B1-4F17-AE73-1B5FA0033952}"/>
              </a:ext>
            </a:extLst>
          </p:cNvPr>
          <p:cNvSpPr/>
          <p:nvPr/>
        </p:nvSpPr>
        <p:spPr>
          <a:xfrm rot="19200000">
            <a:off x="5114081" y="3971523"/>
            <a:ext cx="4153573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>
                <a:solidFill>
                  <a:srgbClr val="4472C4"/>
                </a:solidFill>
                <a:latin typeface="Franklin Gothic Medium" panose="020B0603020102020204"/>
              </a:rPr>
              <a:t>РЕАЛИЗАЦИЯ СЕТЕВЫХ </a:t>
            </a:r>
            <a:br>
              <a:rPr lang="ru-RU" dirty="0">
                <a:solidFill>
                  <a:srgbClr val="4472C4"/>
                </a:solidFill>
                <a:latin typeface="Franklin Gothic Medium" panose="020B0603020102020204"/>
              </a:rPr>
            </a:br>
            <a:r>
              <a:rPr lang="ru-RU" dirty="0">
                <a:solidFill>
                  <a:srgbClr val="4472C4"/>
                </a:solidFill>
                <a:latin typeface="Franklin Gothic Medium" panose="020B0603020102020204"/>
              </a:rPr>
              <a:t>ОБРАЗОВАТЕЛЬНЫХ </a:t>
            </a:r>
            <a:r>
              <a:rPr lang="ru-RU" dirty="0" smtClean="0">
                <a:solidFill>
                  <a:srgbClr val="4472C4"/>
                </a:solidFill>
                <a:latin typeface="Franklin Gothic Medium" panose="020B0603020102020204"/>
              </a:rPr>
              <a:t>ПРОЕКТОВ И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rgbClr val="4472C4"/>
                </a:solidFill>
                <a:latin typeface="Franklin Gothic Medium" panose="020B0603020102020204"/>
              </a:rPr>
              <a:t>МЕЖРЕГОНАЛЬНОЕ СОТРУДНИЧЕСТВО </a:t>
            </a:r>
            <a:endParaRPr lang="ru-RU" dirty="0">
              <a:solidFill>
                <a:srgbClr val="4472C4"/>
              </a:solidFill>
              <a:latin typeface="Franklin Gothic Medium" panose="020B0603020102020204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028E466-B3EC-4795-9DAB-43F558D199B7}"/>
              </a:ext>
            </a:extLst>
          </p:cNvPr>
          <p:cNvSpPr/>
          <p:nvPr/>
        </p:nvSpPr>
        <p:spPr>
          <a:xfrm rot="19200000">
            <a:off x="7199936" y="4096171"/>
            <a:ext cx="5064142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rgbClr val="4472C4"/>
                </a:solidFill>
                <a:latin typeface="Franklin Gothic Medium" panose="020B0603020102020204"/>
              </a:rPr>
              <a:t>РЕАЛИЗАЦИЯ ВЕДОМСТВЕННОГО ПОДПРОЕКТА 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rgbClr val="4472C4"/>
                </a:solidFill>
                <a:latin typeface="Franklin Gothic Medium" panose="020B0603020102020204"/>
              </a:rPr>
              <a:t>«НАЧАЛКА27»</a:t>
            </a:r>
            <a:endParaRPr lang="ru-RU" dirty="0">
              <a:solidFill>
                <a:srgbClr val="4472C4"/>
              </a:solidFill>
              <a:latin typeface="Franklin Gothic Medium" panose="020B0603020102020204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654ABFD-9BAD-45F9-AD48-6D3D9B7C238B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852571" y="4737317"/>
            <a:ext cx="1599250" cy="159925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09DDD742-C524-45BB-A115-A91D6E9AE524}"/>
              </a:ext>
            </a:extLst>
          </p:cNvPr>
          <p:cNvSpPr/>
          <p:nvPr/>
        </p:nvSpPr>
        <p:spPr>
          <a:xfrm>
            <a:off x="976458" y="473744"/>
            <a:ext cx="586044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ea typeface="Segoe UI Symbol" panose="020B0502040204020203" pitchFamily="34" charset="0"/>
              </a:rPr>
              <a:t>ПЕРСПЕКТИВНЫЕ НАПРАВЛЕНИЯ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24141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0" y="6365312"/>
            <a:ext cx="12192000" cy="405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1801320" y="274638"/>
            <a:ext cx="8502739" cy="70072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КЛЮЧЕВЫЕ НАПРАВЛЕНИЯ СОТРУДНИЧЕСТВА</a:t>
            </a:r>
            <a:endParaRPr lang="ru-RU" sz="2800" b="1" dirty="0">
              <a:solidFill>
                <a:srgbClr val="004D8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92608" y="1160388"/>
            <a:ext cx="5400000" cy="5400000"/>
          </a:xfrm>
          <a:prstGeom prst="ellipse">
            <a:avLst/>
          </a:prstGeom>
          <a:noFill/>
          <a:ln w="127000" cmpd="thickThin">
            <a:solidFill>
              <a:srgbClr val="9BD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left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6" t="-327" b="1"/>
          <a:stretch/>
        </p:blipFill>
        <p:spPr bwMode="auto">
          <a:xfrm>
            <a:off x="10417718" y="7937"/>
            <a:ext cx="1821532" cy="130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01798" y="1502515"/>
            <a:ext cx="2807570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400" b="0" dirty="0">
                <a:solidFill>
                  <a:srgbClr val="43AFC0"/>
                </a:solidFill>
                <a:latin typeface="+mj-lt"/>
              </a:rPr>
              <a:t>КООРДИНАЦИОННЫЙ СОВЕТ </a:t>
            </a:r>
          </a:p>
          <a:p>
            <a:pPr algn="ctr"/>
            <a:r>
              <a:rPr lang="ru-RU" sz="1400" b="0" dirty="0">
                <a:solidFill>
                  <a:srgbClr val="43AFC0"/>
                </a:solidFill>
                <a:latin typeface="+mj-lt"/>
              </a:rPr>
              <a:t>ПО МОДЕРНИЗАЦИИ ПЕДАГОГИЧЕСКОГО ОБРАЗОВАНИЯ</a:t>
            </a:r>
          </a:p>
        </p:txBody>
      </p:sp>
      <p:pic>
        <p:nvPicPr>
          <p:cNvPr id="8" name="Picture 4" descr="Картинки по запросу СОВЕТ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7" b="26776"/>
          <a:stretch/>
        </p:blipFill>
        <p:spPr bwMode="auto">
          <a:xfrm>
            <a:off x="5307797" y="2201474"/>
            <a:ext cx="1369621" cy="8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707" y="4150667"/>
            <a:ext cx="2116481" cy="21164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71468" y="3163451"/>
            <a:ext cx="3311288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>
                <a:solidFill>
                  <a:schemeClr val="accent2"/>
                </a:solidFill>
                <a:latin typeface="+mj-lt"/>
              </a:rPr>
              <a:t>ХАБАРОВСКИЙ ПЕДАГОГИЧЕСКИЙ КОЛЛЕДЖ ИМЕНИ ГЕРОЯ СОВЕТСКОГО СОЮЗА Д.Л.КАЛАРАША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41271" y="1655459"/>
            <a:ext cx="2525436" cy="878241"/>
          </a:xfrm>
          <a:prstGeom prst="roundRect">
            <a:avLst/>
          </a:prstGeom>
          <a:solidFill>
            <a:srgbClr val="DCF1F4"/>
          </a:solidFill>
          <a:ln w="57150">
            <a:solidFill>
              <a:srgbClr val="43A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38890" y="4980424"/>
            <a:ext cx="1930198" cy="880225"/>
          </a:xfrm>
          <a:prstGeom prst="roundRect">
            <a:avLst/>
          </a:prstGeom>
          <a:solidFill>
            <a:srgbClr val="DCF1F4"/>
          </a:solidFill>
          <a:ln w="57150">
            <a:solidFill>
              <a:srgbClr val="43A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ВОЖАТСКИХ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66956" y="3208848"/>
            <a:ext cx="2113603" cy="890063"/>
          </a:xfrm>
          <a:prstGeom prst="roundRect">
            <a:avLst/>
          </a:prstGeom>
          <a:solidFill>
            <a:srgbClr val="DCF1F4"/>
          </a:solidFill>
          <a:ln w="57150">
            <a:solidFill>
              <a:srgbClr val="43A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83762" y="1655459"/>
            <a:ext cx="2522234" cy="878241"/>
          </a:xfrm>
          <a:prstGeom prst="roundRect">
            <a:avLst/>
          </a:prstGeom>
          <a:solidFill>
            <a:srgbClr val="DCF1F4"/>
          </a:solidFill>
          <a:ln w="57150">
            <a:solidFill>
              <a:srgbClr val="43A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492473" y="3141605"/>
            <a:ext cx="2291607" cy="906889"/>
          </a:xfrm>
          <a:prstGeom prst="roundRect">
            <a:avLst/>
          </a:prstGeom>
          <a:solidFill>
            <a:srgbClr val="DCF1F4"/>
          </a:solidFill>
          <a:ln w="57150">
            <a:solidFill>
              <a:srgbClr val="43A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63789" y="4980423"/>
            <a:ext cx="1997497" cy="880225"/>
          </a:xfrm>
          <a:prstGeom prst="roundRect">
            <a:avLst/>
          </a:prstGeom>
          <a:solidFill>
            <a:srgbClr val="DCF1F4"/>
          </a:solidFill>
          <a:ln w="57150">
            <a:solidFill>
              <a:srgbClr val="43A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6956" y="1783419"/>
            <a:ext cx="27250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ДОПРОФЕССИОНАЛЬНАЯ ПЕДАГОГИЧЕСКАЯ ПОДГОТОВКА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66957" y="3209034"/>
            <a:ext cx="2234842" cy="6955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ПОДГОТОВКА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82320" y="1783419"/>
            <a:ext cx="2178815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РАБОТОДАТЕЛЕЙ </a:t>
            </a:r>
          </a:p>
          <a:p>
            <a:pPr algn="ctr"/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независимой оценке качества образования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09368" y="3291741"/>
            <a:ext cx="239570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ПРОФЕССИОНАЛЬНАЯ ПОДГОТОВКА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2320" y="5076911"/>
            <a:ext cx="20789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МАСТЕРСТВА ПЕДАГОГОВ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Герб Хабаровского кр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minobr.khabkrai.ru/img/logo3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25" y="38973"/>
            <a:ext cx="1052105" cy="1271776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9894498" y="1416256"/>
            <a:ext cx="1889185" cy="390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Педагогические классы, каникулярные школы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894498" y="1888134"/>
            <a:ext cx="1889185" cy="390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Наставничество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894498" y="2375496"/>
            <a:ext cx="1889185" cy="390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Сетевая форма реализации программ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9894498" y="2946195"/>
            <a:ext cx="1889185" cy="3908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Производственная практика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9894498" y="3418073"/>
            <a:ext cx="1889185" cy="3908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Независимая оценка квалификаций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894498" y="3905435"/>
            <a:ext cx="1889185" cy="3908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Творческие проекты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894498" y="4487003"/>
            <a:ext cx="1889185" cy="390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Повышение квалификации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894498" y="4958881"/>
            <a:ext cx="1889185" cy="390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Олимпиады и конкурсы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894498" y="5446243"/>
            <a:ext cx="1889185" cy="390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Обмен опытом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07975" y="1416256"/>
            <a:ext cx="1889185" cy="390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Базовая кафедра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07975" y="1888134"/>
            <a:ext cx="1889185" cy="390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Тренировочные площадки </a:t>
            </a:r>
            <a:r>
              <a:rPr lang="en-US" sz="1200" dirty="0"/>
              <a:t>WSR</a:t>
            </a:r>
            <a:endParaRPr lang="ru-RU" sz="1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07975" y="2375496"/>
            <a:ext cx="1889185" cy="390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Эксперты ДЭ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07975" y="2946195"/>
            <a:ext cx="1889185" cy="3908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Сопряженные учебные планы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07975" y="3418073"/>
            <a:ext cx="1889185" cy="3908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Стажировки преподавателей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07975" y="3905435"/>
            <a:ext cx="1889185" cy="3908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Научно-практические мероприятия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07975" y="4487003"/>
            <a:ext cx="1889185" cy="390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Инновационные площадки и комплексы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307975" y="4958881"/>
            <a:ext cx="1889185" cy="390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Сетевые проекты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07975" y="5446243"/>
            <a:ext cx="1889185" cy="390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Движение «Молодые профессионалы» (</a:t>
            </a:r>
            <a:r>
              <a:rPr lang="en-US" sz="1200" dirty="0"/>
              <a:t>WSR</a:t>
            </a:r>
            <a:r>
              <a:rPr lang="ru-RU" sz="1200" dirty="0"/>
              <a:t>)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07975" y="6375722"/>
            <a:ext cx="1729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hlinkClick r:id="rId6"/>
              </a:rPr>
              <a:t>www.gouhpk.ru</a:t>
            </a:r>
            <a:endParaRPr lang="ru-RU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9306082" y="6384972"/>
            <a:ext cx="2477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E</a:t>
            </a:r>
            <a:r>
              <a:rPr lang="ru-RU" b="1" dirty="0"/>
              <a:t>-</a:t>
            </a:r>
            <a:r>
              <a:rPr lang="en-US" b="1" dirty="0"/>
              <a:t>mail</a:t>
            </a:r>
            <a:r>
              <a:rPr lang="ru-RU" b="1" dirty="0"/>
              <a:t>:</a:t>
            </a:r>
            <a:r>
              <a:rPr lang="en-US" b="1" dirty="0"/>
              <a:t> </a:t>
            </a:r>
            <a:r>
              <a:rPr lang="en-US" b="1" dirty="0">
                <a:hlinkClick r:id="rId7"/>
              </a:rPr>
              <a:t>hpk2911@list.ru</a:t>
            </a:r>
            <a:endParaRPr lang="en-US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858692" y="6375722"/>
            <a:ext cx="1859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/>
              <a:t>8 (</a:t>
            </a:r>
            <a:r>
              <a:rPr lang="en-US" dirty="0"/>
              <a:t>4212</a:t>
            </a:r>
            <a:r>
              <a:rPr lang="ru-RU" dirty="0"/>
              <a:t>) </a:t>
            </a:r>
            <a:r>
              <a:rPr lang="en-US" dirty="0"/>
              <a:t>36-08-68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7083761" y="6375722"/>
            <a:ext cx="1859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/>
              <a:t>8 (</a:t>
            </a:r>
            <a:r>
              <a:rPr lang="en-US" dirty="0"/>
              <a:t>4212</a:t>
            </a:r>
            <a:r>
              <a:rPr lang="ru-RU" dirty="0"/>
              <a:t>) </a:t>
            </a:r>
            <a:r>
              <a:rPr lang="en-US" dirty="0"/>
              <a:t>36-</a:t>
            </a:r>
            <a:r>
              <a:rPr lang="ru-RU" dirty="0"/>
              <a:t>10</a:t>
            </a:r>
            <a:r>
              <a:rPr lang="en-US" dirty="0"/>
              <a:t>-</a:t>
            </a:r>
            <a:r>
              <a:rPr lang="ru-RU" dirty="0"/>
              <a:t>76</a:t>
            </a:r>
          </a:p>
        </p:txBody>
      </p:sp>
      <p:pic>
        <p:nvPicPr>
          <p:cNvPr id="61" name="Picture 2" descr="left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6" t="-327" b="1"/>
          <a:stretch/>
        </p:blipFill>
        <p:spPr bwMode="auto">
          <a:xfrm>
            <a:off x="10370468" y="0"/>
            <a:ext cx="1821532" cy="130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50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Кластер_2021_фото\DSC_07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9"/>
          <a:stretch/>
        </p:blipFill>
        <p:spPr bwMode="auto">
          <a:xfrm>
            <a:off x="509822" y="3649396"/>
            <a:ext cx="3513123" cy="2761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Кластер_2021_фото\DSC_07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7" t="13355" r="9266" b="11445"/>
          <a:stretch/>
        </p:blipFill>
        <p:spPr bwMode="auto">
          <a:xfrm>
            <a:off x="4256119" y="2181857"/>
            <a:ext cx="4720634" cy="27443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Кластер_2021_фото\DSC_07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47" y="992192"/>
            <a:ext cx="3568999" cy="2379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0" y="6365312"/>
            <a:ext cx="12192000" cy="405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Герб Хабаровского кр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minobr.khabkrai.ru/img/logo3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07975" y="6375722"/>
            <a:ext cx="1729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hlinkClick r:id="rId6"/>
              </a:rPr>
              <a:t>www.gouhpk.ru</a:t>
            </a:r>
            <a:endParaRPr lang="ru-RU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9306082" y="6384972"/>
            <a:ext cx="2477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E</a:t>
            </a:r>
            <a:r>
              <a:rPr lang="ru-RU" b="1" dirty="0"/>
              <a:t>-</a:t>
            </a:r>
            <a:r>
              <a:rPr lang="en-US" b="1" dirty="0"/>
              <a:t>mail</a:t>
            </a:r>
            <a:r>
              <a:rPr lang="ru-RU" b="1" dirty="0"/>
              <a:t>:</a:t>
            </a:r>
            <a:r>
              <a:rPr lang="en-US" b="1" dirty="0"/>
              <a:t> </a:t>
            </a:r>
            <a:r>
              <a:rPr lang="en-US" b="1" dirty="0">
                <a:hlinkClick r:id="rId7"/>
              </a:rPr>
              <a:t>hpk2911@list.ru</a:t>
            </a:r>
            <a:endParaRPr lang="en-US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858692" y="6375722"/>
            <a:ext cx="1859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/>
              <a:t>8 (</a:t>
            </a:r>
            <a:r>
              <a:rPr lang="en-US" dirty="0"/>
              <a:t>4212</a:t>
            </a:r>
            <a:r>
              <a:rPr lang="ru-RU" dirty="0"/>
              <a:t>) </a:t>
            </a:r>
            <a:r>
              <a:rPr lang="en-US" dirty="0"/>
              <a:t>36-08-68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7083761" y="6375722"/>
            <a:ext cx="1859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/>
              <a:t>8 (</a:t>
            </a:r>
            <a:r>
              <a:rPr lang="en-US" dirty="0"/>
              <a:t>4212</a:t>
            </a:r>
            <a:r>
              <a:rPr lang="ru-RU" dirty="0"/>
              <a:t>) </a:t>
            </a:r>
            <a:r>
              <a:rPr lang="en-US" dirty="0"/>
              <a:t>36-</a:t>
            </a:r>
            <a:r>
              <a:rPr lang="ru-RU" dirty="0"/>
              <a:t>10</a:t>
            </a:r>
            <a:r>
              <a:rPr lang="en-US" dirty="0"/>
              <a:t>-</a:t>
            </a:r>
            <a:r>
              <a:rPr lang="ru-RU" dirty="0"/>
              <a:t>76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D5A2E94-3C56-45D8-AEF4-D41030D0FB32}"/>
              </a:ext>
            </a:extLst>
          </p:cNvPr>
          <p:cNvSpPr txBox="1"/>
          <p:nvPr/>
        </p:nvSpPr>
        <p:spPr>
          <a:xfrm>
            <a:off x="886774" y="312738"/>
            <a:ext cx="7751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ДОПРОФЕССИОНАЛЬНАЯ ПОДГОТОВКА</a:t>
            </a:r>
          </a:p>
        </p:txBody>
      </p:sp>
      <p:sp>
        <p:nvSpPr>
          <p:cNvPr id="16" name="Пятиугольник 6">
            <a:extLst>
              <a:ext uri="{FF2B5EF4-FFF2-40B4-BE49-F238E27FC236}">
                <a16:creationId xmlns:a16="http://schemas.microsoft.com/office/drawing/2014/main" xmlns="" id="{1D462E3F-9375-4BE0-982B-FCED3A4CEEBF}"/>
              </a:ext>
            </a:extLst>
          </p:cNvPr>
          <p:cNvSpPr/>
          <p:nvPr/>
        </p:nvSpPr>
        <p:spPr>
          <a:xfrm>
            <a:off x="4693766" y="1219120"/>
            <a:ext cx="4087351" cy="633553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педагогический класс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32">
            <a:extLst>
              <a:ext uri="{FF2B5EF4-FFF2-40B4-BE49-F238E27FC236}">
                <a16:creationId xmlns:a16="http://schemas.microsoft.com/office/drawing/2014/main" xmlns="" id="{C6759BEF-F1E1-4753-BF82-2A1B00EDB2F3}"/>
              </a:ext>
            </a:extLst>
          </p:cNvPr>
          <p:cNvSpPr/>
          <p:nvPr/>
        </p:nvSpPr>
        <p:spPr>
          <a:xfrm>
            <a:off x="4566836" y="4926228"/>
            <a:ext cx="4071236" cy="111222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классы: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Гимназия № 1, МБОУ СОШ № 68, МБОУ СОШ № 9 г. Амурск 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110 обучающихся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32">
            <a:extLst>
              <a:ext uri="{FF2B5EF4-FFF2-40B4-BE49-F238E27FC236}">
                <a16:creationId xmlns:a16="http://schemas.microsoft.com/office/drawing/2014/main" xmlns="" id="{65AF0E62-490E-40F2-BEC3-B252B7639360}"/>
              </a:ext>
            </a:extLst>
          </p:cNvPr>
          <p:cNvSpPr/>
          <p:nvPr/>
        </p:nvSpPr>
        <p:spPr>
          <a:xfrm>
            <a:off x="307975" y="2879314"/>
            <a:ext cx="3837305" cy="98442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Каникулярные школы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ПедТРЭК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Почувствуй себя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студентом-21»,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Профпроба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перезагрузка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–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 200 слушателей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32">
            <a:extLst>
              <a:ext uri="{FF2B5EF4-FFF2-40B4-BE49-F238E27FC236}">
                <a16:creationId xmlns:a16="http://schemas.microsoft.com/office/drawing/2014/main" xmlns="" id="{C6759BEF-F1E1-4753-BF82-2A1B00EDB2F3}"/>
              </a:ext>
            </a:extLst>
          </p:cNvPr>
          <p:cNvSpPr/>
          <p:nvPr/>
        </p:nvSpPr>
        <p:spPr>
          <a:xfrm>
            <a:off x="9131791" y="1625745"/>
            <a:ext cx="2469918" cy="73645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журналистика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32">
            <a:extLst>
              <a:ext uri="{FF2B5EF4-FFF2-40B4-BE49-F238E27FC236}">
                <a16:creationId xmlns:a16="http://schemas.microsoft.com/office/drawing/2014/main" xmlns="" id="{C6759BEF-F1E1-4753-BF82-2A1B00EDB2F3}"/>
              </a:ext>
            </a:extLst>
          </p:cNvPr>
          <p:cNvSpPr/>
          <p:nvPr/>
        </p:nvSpPr>
        <p:spPr>
          <a:xfrm>
            <a:off x="9131791" y="2721213"/>
            <a:ext cx="2469918" cy="73645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роли учителя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32">
            <a:extLst>
              <a:ext uri="{FF2B5EF4-FFF2-40B4-BE49-F238E27FC236}">
                <a16:creationId xmlns:a16="http://schemas.microsoft.com/office/drawing/2014/main" xmlns="" id="{C6759BEF-F1E1-4753-BF82-2A1B00EDB2F3}"/>
              </a:ext>
            </a:extLst>
          </p:cNvPr>
          <p:cNvSpPr/>
          <p:nvPr/>
        </p:nvSpPr>
        <p:spPr>
          <a:xfrm>
            <a:off x="9131791" y="3863736"/>
            <a:ext cx="2469918" cy="73645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педагог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32">
            <a:extLst>
              <a:ext uri="{FF2B5EF4-FFF2-40B4-BE49-F238E27FC236}">
                <a16:creationId xmlns:a16="http://schemas.microsoft.com/office/drawing/2014/main" xmlns="" id="{C6759BEF-F1E1-4753-BF82-2A1B00EDB2F3}"/>
              </a:ext>
            </a:extLst>
          </p:cNvPr>
          <p:cNvSpPr/>
          <p:nvPr/>
        </p:nvSpPr>
        <p:spPr>
          <a:xfrm>
            <a:off x="9131791" y="5030370"/>
            <a:ext cx="2469918" cy="73645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профессии: вчера, сегодня, завтра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 descr="left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6" t="-327" b="1"/>
          <a:stretch/>
        </p:blipFill>
        <p:spPr bwMode="auto">
          <a:xfrm>
            <a:off x="8545218" y="24769"/>
            <a:ext cx="1821532" cy="130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0058401" y="990348"/>
            <a:ext cx="1436628" cy="36933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NEW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7" descr="C:\Users\Laka\Desktop\в презентацию\мудл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666" y="1231016"/>
            <a:ext cx="959926" cy="39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18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\\192.168.0.66\777\архив 2019-2020\август\3082020\bilet_v_budushhee.jpg"/>
          <p:cNvPicPr>
            <a:picLocks noChangeAspect="1" noChangeArrowheads="1"/>
          </p:cNvPicPr>
          <p:nvPr/>
        </p:nvPicPr>
        <p:blipFill>
          <a:blip r:embed="rId2" cstate="print"/>
          <a:srcRect l="13136" t="27714" r="11405" b="19309"/>
          <a:stretch>
            <a:fillRect/>
          </a:stretch>
        </p:blipFill>
        <p:spPr bwMode="auto">
          <a:xfrm>
            <a:off x="7502690" y="1225914"/>
            <a:ext cx="3936275" cy="2165214"/>
          </a:xfrm>
          <a:prstGeom prst="roundRect">
            <a:avLst/>
          </a:prstGeom>
          <a:noFill/>
        </p:spPr>
      </p:pic>
      <p:sp>
        <p:nvSpPr>
          <p:cNvPr id="33" name="Выгнутая вниз стрелка 32"/>
          <p:cNvSpPr/>
          <p:nvPr/>
        </p:nvSpPr>
        <p:spPr>
          <a:xfrm>
            <a:off x="4783609" y="3420273"/>
            <a:ext cx="2476497" cy="975960"/>
          </a:xfrm>
          <a:prstGeom prst="curved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Выгнутая вниз стрелка 31"/>
          <p:cNvSpPr/>
          <p:nvPr/>
        </p:nvSpPr>
        <p:spPr>
          <a:xfrm>
            <a:off x="4692983" y="1609982"/>
            <a:ext cx="2476497" cy="975960"/>
          </a:xfrm>
          <a:prstGeom prst="curved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низ стрелка 4"/>
          <p:cNvSpPr/>
          <p:nvPr/>
        </p:nvSpPr>
        <p:spPr>
          <a:xfrm>
            <a:off x="4859540" y="5066122"/>
            <a:ext cx="2476497" cy="975960"/>
          </a:xfrm>
          <a:prstGeom prst="curved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690" y="3420273"/>
            <a:ext cx="4224011" cy="2819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0"/>
            <a:ext cx="10436469" cy="1075765"/>
          </a:xfrm>
        </p:spPr>
        <p:txBody>
          <a:bodyPr/>
          <a:lstStyle/>
          <a:p>
            <a:pPr algn="l"/>
            <a:r>
              <a:rPr lang="ru-RU" sz="2800" b="1" dirty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 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left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6" t="-327" b="1"/>
          <a:stretch/>
        </p:blipFill>
        <p:spPr bwMode="auto">
          <a:xfrm>
            <a:off x="10212438" y="161169"/>
            <a:ext cx="1821532" cy="130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6446018" y="4991097"/>
            <a:ext cx="919012" cy="59255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3" name="Скругленный прямоугольник 13">
            <a:extLst>
              <a:ext uri="{FF2B5EF4-FFF2-40B4-BE49-F238E27FC236}">
                <a16:creationId xmlns:a16="http://schemas.microsoft.com/office/drawing/2014/main" xmlns="" id="{7C62BDB0-DC87-43BD-B7BD-28509BE5FA79}"/>
              </a:ext>
            </a:extLst>
          </p:cNvPr>
          <p:cNvSpPr/>
          <p:nvPr/>
        </p:nvSpPr>
        <p:spPr>
          <a:xfrm>
            <a:off x="4636327" y="4996929"/>
            <a:ext cx="919012" cy="55717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г.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7280" y="333913"/>
            <a:ext cx="8260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ДОПРОФЕССИОНАЛЬНАЯ ПОДГОТОВКА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32983" y="5784686"/>
            <a:ext cx="1911137" cy="51479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5 чел.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место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05840" y="1462129"/>
            <a:ext cx="3206537" cy="62534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КЦП по очной форме обучения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05839" y="3237394"/>
            <a:ext cx="3206537" cy="62534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среднего балла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05840" y="4991097"/>
            <a:ext cx="3206537" cy="62534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конкурса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13">
            <a:extLst>
              <a:ext uri="{FF2B5EF4-FFF2-40B4-BE49-F238E27FC236}">
                <a16:creationId xmlns:a16="http://schemas.microsoft.com/office/drawing/2014/main" xmlns="" id="{7C62BDB0-DC87-43BD-B7BD-28509BE5FA79}"/>
              </a:ext>
            </a:extLst>
          </p:cNvPr>
          <p:cNvSpPr/>
          <p:nvPr/>
        </p:nvSpPr>
        <p:spPr>
          <a:xfrm>
            <a:off x="4571689" y="1498067"/>
            <a:ext cx="919012" cy="55717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г.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13">
            <a:extLst>
              <a:ext uri="{FF2B5EF4-FFF2-40B4-BE49-F238E27FC236}">
                <a16:creationId xmlns:a16="http://schemas.microsoft.com/office/drawing/2014/main" xmlns="" id="{7C62BDB0-DC87-43BD-B7BD-28509BE5FA79}"/>
              </a:ext>
            </a:extLst>
          </p:cNvPr>
          <p:cNvSpPr/>
          <p:nvPr/>
        </p:nvSpPr>
        <p:spPr>
          <a:xfrm>
            <a:off x="6425654" y="1496217"/>
            <a:ext cx="939375" cy="55717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13">
            <a:extLst>
              <a:ext uri="{FF2B5EF4-FFF2-40B4-BE49-F238E27FC236}">
                <a16:creationId xmlns:a16="http://schemas.microsoft.com/office/drawing/2014/main" xmlns="" id="{7C62BDB0-DC87-43BD-B7BD-28509BE5FA79}"/>
              </a:ext>
            </a:extLst>
          </p:cNvPr>
          <p:cNvSpPr/>
          <p:nvPr/>
        </p:nvSpPr>
        <p:spPr>
          <a:xfrm>
            <a:off x="4606784" y="3239479"/>
            <a:ext cx="919012" cy="55717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г.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13">
            <a:extLst>
              <a:ext uri="{FF2B5EF4-FFF2-40B4-BE49-F238E27FC236}">
                <a16:creationId xmlns:a16="http://schemas.microsoft.com/office/drawing/2014/main" xmlns="" id="{7C62BDB0-DC87-43BD-B7BD-28509BE5FA79}"/>
              </a:ext>
            </a:extLst>
          </p:cNvPr>
          <p:cNvSpPr/>
          <p:nvPr/>
        </p:nvSpPr>
        <p:spPr>
          <a:xfrm>
            <a:off x="6446018" y="3239479"/>
            <a:ext cx="919012" cy="55717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066290" y="4064242"/>
            <a:ext cx="1911137" cy="51479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 3,9 до 4,6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859540" y="2328546"/>
            <a:ext cx="2025621" cy="51479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175 до 225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51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фото ЛП СОБОЛЬ 16112021\DSC_0005 ДОД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52" t="23523" r="11238"/>
          <a:stretch/>
        </p:blipFill>
        <p:spPr bwMode="auto">
          <a:xfrm>
            <a:off x="806824" y="3856219"/>
            <a:ext cx="4062355" cy="2753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реподаватель\Desktop\Кластер_2021_фото\ВСР\IMG_17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2" y="1123116"/>
            <a:ext cx="4099655" cy="2733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реподаватель\Desktop\Кластер_2021_фото\дем экзамен\DSC_00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7" t="10702" r="8089"/>
          <a:stretch/>
        </p:blipFill>
        <p:spPr bwMode="auto">
          <a:xfrm>
            <a:off x="6996637" y="1091550"/>
            <a:ext cx="3653048" cy="2433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реподаватель\Desktop\Кластер_2021_фото\дем экзамен\DSC_201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" t="15515" r="21417"/>
          <a:stretch/>
        </p:blipFill>
        <p:spPr bwMode="auto">
          <a:xfrm>
            <a:off x="6804583" y="3862493"/>
            <a:ext cx="3584612" cy="2774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0"/>
            <a:ext cx="10436469" cy="1075765"/>
          </a:xfrm>
        </p:spPr>
        <p:txBody>
          <a:bodyPr/>
          <a:lstStyle/>
          <a:p>
            <a:pPr algn="l"/>
            <a:r>
              <a:rPr lang="ru-RU" sz="2800" b="1" dirty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      </a:t>
            </a:r>
            <a:r>
              <a:rPr lang="ru-RU" sz="3200" b="1" dirty="0" smtClean="0">
                <a:solidFill>
                  <a:srgbClr val="004D8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ПРАКТИЧЕСКАЯ </a:t>
            </a:r>
            <a:r>
              <a:rPr lang="ru-RU" sz="3200" b="1" dirty="0">
                <a:solidFill>
                  <a:srgbClr val="004D8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ПОДГОТОВКА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7049" y="3479751"/>
            <a:ext cx="3751353" cy="63859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воспитание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left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6" t="-327" b="1"/>
          <a:stretch/>
        </p:blipFill>
        <p:spPr bwMode="auto">
          <a:xfrm>
            <a:off x="10182034" y="159562"/>
            <a:ext cx="1821532" cy="130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8633244" y="3288701"/>
            <a:ext cx="3408070" cy="68401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Преподавание в младших классах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157387" y="6148853"/>
            <a:ext cx="3206537" cy="62534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Преподавание музыки в школе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869178" y="3496385"/>
            <a:ext cx="1943997" cy="11581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ДЭ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экспертов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13 ОО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462993" y="5998209"/>
            <a:ext cx="4682610" cy="63859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детей и взрослых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869179" y="1288397"/>
            <a:ext cx="1943996" cy="15060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экспертов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12 ОО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23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E:\фото ЛП СОБОЛЬ 16112021\DSC_0253 б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" r="9775" b="13752"/>
          <a:stretch/>
        </p:blipFill>
        <p:spPr bwMode="auto">
          <a:xfrm>
            <a:off x="187141" y="3746977"/>
            <a:ext cx="4150551" cy="2746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9" t="9303" r="20427" b="12011"/>
          <a:stretch/>
        </p:blipFill>
        <p:spPr bwMode="auto">
          <a:xfrm>
            <a:off x="9236419" y="1276990"/>
            <a:ext cx="2837205" cy="4437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E:\фото ЛП СОБОЛЬ 16112021\DSC_009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8"/>
          <a:stretch/>
        </p:blipFill>
        <p:spPr bwMode="auto">
          <a:xfrm>
            <a:off x="187141" y="894482"/>
            <a:ext cx="4330719" cy="2750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6320" y="314831"/>
            <a:ext cx="10652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4D8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ПРАКТИЧЕСКАЯ </a:t>
            </a:r>
            <a:r>
              <a:rPr lang="ru-RU" sz="3200" b="1" dirty="0" smtClean="0">
                <a:solidFill>
                  <a:srgbClr val="004D8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ПОДГОТОВКА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37245" y="3111527"/>
            <a:ext cx="3408070" cy="68401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конкурс «Каллиграф»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https://www.gouhpk.ru/images/stories/novosti/2020-2021/may/27052021/a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7720" r="3722"/>
          <a:stretch/>
        </p:blipFill>
        <p:spPr bwMode="auto">
          <a:xfrm>
            <a:off x="5077322" y="963133"/>
            <a:ext cx="3980492" cy="2532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55436" y="3019769"/>
            <a:ext cx="3206537" cy="62534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АзБуКа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 социализация учащихся-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инофонов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89739" y="5818214"/>
            <a:ext cx="3408070" cy="68401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Фестиваль-конкурс «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BabySkills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7122" y="4372834"/>
            <a:ext cx="3408070" cy="212098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участок: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школе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язык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досуг 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37122" y="3917317"/>
            <a:ext cx="1436628" cy="36933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NEW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51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E:\олимпиада профмастерства\IMG_058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9"/>
          <a:stretch/>
        </p:blipFill>
        <p:spPr bwMode="auto">
          <a:xfrm>
            <a:off x="6780733" y="3717820"/>
            <a:ext cx="4138280" cy="2768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6" descr="C:\Users\Преподаватель\Desktop\Кластер_2021_фото\ВСР\IMG_1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733" y="958967"/>
            <a:ext cx="4138280" cy="2758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реподаватель\Desktop\Кластер_2021_фото\ВСР\IMG_136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" t="4332"/>
          <a:stretch/>
        </p:blipFill>
        <p:spPr bwMode="auto">
          <a:xfrm>
            <a:off x="548639" y="2946896"/>
            <a:ext cx="4937761" cy="3238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11" y="159562"/>
            <a:ext cx="10436469" cy="1075765"/>
          </a:xfrm>
        </p:spPr>
        <p:txBody>
          <a:bodyPr/>
          <a:lstStyle/>
          <a:p>
            <a:pPr algn="l"/>
            <a:r>
              <a:rPr lang="ru-RU" sz="2800" b="1" dirty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      </a:t>
            </a:r>
            <a:r>
              <a:rPr lang="ru-RU" sz="2800" b="1" dirty="0" smtClean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КУЛЬТУРА ПРОФЕССИОНАЛЬНЫХ СОРЕВНОВАНИЙ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86069" y="5866365"/>
            <a:ext cx="3751353" cy="63859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воспитание: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ХПК –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 II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343704" y="3142690"/>
            <a:ext cx="3408070" cy="68401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Преподавание в младших классах: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ХПК –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 II, III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13710" y="1252927"/>
            <a:ext cx="2823712" cy="159118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Эксперт-мастер  –  7  </a:t>
            </a:r>
          </a:p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Компатриоты –  10  </a:t>
            </a:r>
          </a:p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 –  14</a:t>
            </a:r>
          </a:p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– 30 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3" descr="\\192.168.0.66\777\архив 2019-2020\август\3082020\bilet_v_budushhee.jpg"/>
          <p:cNvPicPr>
            <a:picLocks noChangeAspect="1" noChangeArrowheads="1"/>
          </p:cNvPicPr>
          <p:nvPr/>
        </p:nvPicPr>
        <p:blipFill rotWithShape="1">
          <a:blip r:embed="rId5" cstate="print"/>
          <a:srcRect l="54162" t="27714" r="11405" b="19309"/>
          <a:stretch/>
        </p:blipFill>
        <p:spPr bwMode="auto">
          <a:xfrm>
            <a:off x="951626" y="1200739"/>
            <a:ext cx="1920242" cy="1695559"/>
          </a:xfrm>
          <a:prstGeom prst="roundRect">
            <a:avLst/>
          </a:prstGeom>
          <a:noFill/>
        </p:spPr>
      </p:pic>
      <p:sp>
        <p:nvSpPr>
          <p:cNvPr id="22" name="Скругленный прямоугольник 21"/>
          <p:cNvSpPr/>
          <p:nvPr/>
        </p:nvSpPr>
        <p:spPr>
          <a:xfrm>
            <a:off x="8499947" y="5843657"/>
            <a:ext cx="3408070" cy="68401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профмастерства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ХПК –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 II, III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left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6" t="-327" b="1"/>
          <a:stretch/>
        </p:blipFill>
        <p:spPr bwMode="auto">
          <a:xfrm>
            <a:off x="10370468" y="109916"/>
            <a:ext cx="1821532" cy="130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66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42225" y="279913"/>
            <a:ext cx="10652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4D8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ДОПОЛНИТЕЛЬНАЯ </a:t>
            </a:r>
            <a:r>
              <a:rPr lang="ru-RU" sz="3200" b="1" dirty="0">
                <a:solidFill>
                  <a:srgbClr val="004D8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ПРОФЕССИОНАЛЬНАЯ </a:t>
            </a:r>
            <a:r>
              <a:rPr lang="ru-RU" sz="3200" b="1" dirty="0" smtClean="0">
                <a:solidFill>
                  <a:srgbClr val="004D8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ПОДГОТОВКА</a:t>
            </a:r>
            <a:endParaRPr lang="ru-RU" dirty="0"/>
          </a:p>
        </p:txBody>
      </p:sp>
      <p:sp>
        <p:nvSpPr>
          <p:cNvPr id="70" name="Выноска со стрелкой вверх 69"/>
          <p:cNvSpPr/>
          <p:nvPr/>
        </p:nvSpPr>
        <p:spPr>
          <a:xfrm>
            <a:off x="1126554" y="4979377"/>
            <a:ext cx="10448872" cy="1471583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Обучение на базе мастерских: </a:t>
            </a:r>
          </a:p>
          <a:p>
            <a:pPr algn="ctr"/>
            <a:r>
              <a:rPr lang="ru-RU" sz="2000" dirty="0"/>
              <a:t>г</a:t>
            </a:r>
            <a:r>
              <a:rPr lang="ru-RU" sz="2000" dirty="0" smtClean="0"/>
              <a:t>раждане, пострадавшие от </a:t>
            </a:r>
            <a:r>
              <a:rPr lang="en-US" sz="2000" dirty="0" smtClean="0"/>
              <a:t>COVID-19</a:t>
            </a:r>
            <a:r>
              <a:rPr lang="ru-RU" sz="2000" dirty="0"/>
              <a:t>;</a:t>
            </a:r>
            <a:r>
              <a:rPr lang="ru-RU" sz="2000" dirty="0" smtClean="0"/>
              <a:t>  50+; молодые мамы с детьми до 3 лет и т.д. </a:t>
            </a:r>
            <a:endParaRPr lang="ru-RU" sz="2000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1125588" y="1634712"/>
            <a:ext cx="3286087" cy="60560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в 5-6 классах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658648" y="3406588"/>
            <a:ext cx="3286087" cy="135519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образовательного процесса по программам начального общего образования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126554" y="2557460"/>
            <a:ext cx="3286087" cy="60560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в 5-6 классах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126554" y="3406587"/>
            <a:ext cx="3286087" cy="135519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  для детей дошкольного и младшего школьного возраста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4756278" y="2557460"/>
            <a:ext cx="3286087" cy="60560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Вожатый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125587" y="1357131"/>
            <a:ext cx="3286087" cy="88318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в 5-6 классах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8289339" y="3384935"/>
            <a:ext cx="3286087" cy="135519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дизайн и анимация (для педагогов дополнительного образования)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4756277" y="1357131"/>
            <a:ext cx="3286087" cy="100955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легоконструирования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робототехники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8289339" y="1344518"/>
            <a:ext cx="3286087" cy="90841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дополнительного образования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8289339" y="2557460"/>
            <a:ext cx="3286087" cy="60560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воспитатель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0" y="6365312"/>
            <a:ext cx="12192000" cy="405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left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6" t="-327" b="1"/>
          <a:stretch/>
        </p:blipFill>
        <p:spPr bwMode="auto">
          <a:xfrm>
            <a:off x="10425104" y="221189"/>
            <a:ext cx="1821532" cy="130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Герб Хабаровского кр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minobr.khabkrai.ru/img/logo3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07975" y="6375722"/>
            <a:ext cx="1729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hlinkClick r:id="rId4"/>
              </a:rPr>
              <a:t>www.gouhpk.ru</a:t>
            </a:r>
            <a:endParaRPr lang="ru-RU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9306082" y="6384972"/>
            <a:ext cx="2477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E</a:t>
            </a:r>
            <a:r>
              <a:rPr lang="ru-RU" b="1" dirty="0"/>
              <a:t>-</a:t>
            </a:r>
            <a:r>
              <a:rPr lang="en-US" b="1" dirty="0"/>
              <a:t>mail</a:t>
            </a:r>
            <a:r>
              <a:rPr lang="ru-RU" b="1" dirty="0"/>
              <a:t>:</a:t>
            </a:r>
            <a:r>
              <a:rPr lang="en-US" b="1" dirty="0"/>
              <a:t> </a:t>
            </a:r>
            <a:r>
              <a:rPr lang="en-US" b="1" dirty="0">
                <a:hlinkClick r:id="rId5"/>
              </a:rPr>
              <a:t>hpk2911@list.ru</a:t>
            </a:r>
            <a:endParaRPr lang="en-US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858692" y="6375722"/>
            <a:ext cx="1859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/>
              <a:t>8 (</a:t>
            </a:r>
            <a:r>
              <a:rPr lang="en-US" dirty="0"/>
              <a:t>4212</a:t>
            </a:r>
            <a:r>
              <a:rPr lang="ru-RU" dirty="0"/>
              <a:t>) </a:t>
            </a:r>
            <a:r>
              <a:rPr lang="en-US" dirty="0"/>
              <a:t>36-08-68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7083761" y="6375722"/>
            <a:ext cx="1859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/>
              <a:t>8 (</a:t>
            </a:r>
            <a:r>
              <a:rPr lang="en-US" dirty="0"/>
              <a:t>4212</a:t>
            </a:r>
            <a:r>
              <a:rPr lang="ru-RU" dirty="0"/>
              <a:t>) </a:t>
            </a:r>
            <a:r>
              <a:rPr lang="en-US" dirty="0"/>
              <a:t>36-</a:t>
            </a:r>
            <a:r>
              <a:rPr lang="ru-RU" dirty="0"/>
              <a:t>10</a:t>
            </a:r>
            <a:r>
              <a:rPr lang="en-US" dirty="0"/>
              <a:t>-</a:t>
            </a:r>
            <a:r>
              <a:rPr lang="ru-RU" dirty="0"/>
              <a:t>76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F4E3D742-46B1-4873-8669-2376E1D5D06C}"/>
              </a:ext>
            </a:extLst>
          </p:cNvPr>
          <p:cNvSpPr txBox="1">
            <a:spLocks/>
          </p:cNvSpPr>
          <p:nvPr/>
        </p:nvSpPr>
        <p:spPr bwMode="auto">
          <a:xfrm>
            <a:off x="-128988" y="0"/>
            <a:ext cx="11170908" cy="107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800" b="1" dirty="0">
                <a:solidFill>
                  <a:srgbClr val="004D8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      </a:t>
            </a:r>
            <a:r>
              <a:rPr lang="ru-RU" sz="2800" b="1" dirty="0">
                <a:solidFill>
                  <a:srgbClr val="004D8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ПОВЫШЕНИЕ МАСТЕРСТВА ПРЕПОДАВАТЕЛЕЙ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03059" y="1359946"/>
            <a:ext cx="7480623" cy="2318657"/>
          </a:xfrm>
          <a:prstGeom prst="roundRect">
            <a:avLst/>
          </a:prstGeom>
          <a:noFill/>
          <a:ln w="63500">
            <a:solidFill>
              <a:srgbClr val="0066FF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b="1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 – </a:t>
            </a: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ФУМО УГПС 44.00.00 «Образование и педагогические науки»</a:t>
            </a:r>
          </a:p>
          <a:p>
            <a:pPr>
              <a:defRPr/>
            </a:pPr>
            <a:endParaRPr lang="ru-RU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г. – </a:t>
            </a: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РУМО УГПС 44.00.00 «Образование и педагогические науки»</a:t>
            </a:r>
          </a:p>
          <a:p>
            <a:pPr>
              <a:defRPr/>
            </a:pPr>
            <a:endParaRPr lang="ru-RU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 </a:t>
            </a: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разработка методики преподавания  и рабочих программ ОУД</a:t>
            </a:r>
          </a:p>
          <a:p>
            <a:pPr algn="r">
              <a:defRPr/>
            </a:pPr>
            <a:endParaRPr lang="ru-RU" sz="1350" dirty="0">
              <a:solidFill>
                <a:prstClr val="black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303059" y="4022462"/>
            <a:ext cx="7480624" cy="2145255"/>
          </a:xfrm>
          <a:prstGeom prst="roundRect">
            <a:avLst/>
          </a:prstGeom>
          <a:noFill/>
          <a:ln w="63500">
            <a:solidFill>
              <a:srgbClr val="0066FF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i="1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i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i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РУМО по УГПС 44.00.00 Образование и педагогические науки</a:t>
            </a:r>
          </a:p>
          <a:p>
            <a:pPr algn="ctr">
              <a:defRPr/>
            </a:pPr>
            <a:endParaRPr lang="ru-RU" i="1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азработка </a:t>
            </a:r>
            <a:r>
              <a:rPr lang="ru-RU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</a:t>
            </a:r>
            <a:r>
              <a:rPr lang="ru-RU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в ФГОС </a:t>
            </a: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</a:t>
            </a:r>
            <a:r>
              <a:rPr lang="ru-RU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 модулей  ОПОП СПО;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</a:t>
            </a:r>
            <a:r>
              <a:rPr lang="ru-RU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</a:t>
            </a: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ПОО;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профессиональной компетенции педагогов.</a:t>
            </a:r>
          </a:p>
          <a:p>
            <a:pPr>
              <a:defRPr/>
            </a:pPr>
            <a:endParaRPr lang="ru-RU" i="1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E:\фото ЛП СОБОЛЬ 16112021\Screenshot_20211116-155158_Browse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2" b="48816"/>
          <a:stretch/>
        </p:blipFill>
        <p:spPr bwMode="auto">
          <a:xfrm>
            <a:off x="504149" y="1359946"/>
            <a:ext cx="3633017" cy="434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41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3922</TotalTime>
  <Words>639</Words>
  <Application>Microsoft Office PowerPoint</Application>
  <PresentationFormat>Широкоэкранный</PresentationFormat>
  <Paragraphs>168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Franklin Gothic Medium</vt:lpstr>
      <vt:lpstr>Segoe UI Symbol</vt:lpstr>
      <vt:lpstr>Tahoma</vt:lpstr>
      <vt:lpstr>Times New Roman</vt:lpstr>
      <vt:lpstr>Wingdings</vt:lpstr>
      <vt:lpstr>Тема7</vt:lpstr>
      <vt:lpstr>   РЕАЛИЗАЦИЯ ПЛАНА МЕРОПРИЯТИЙ («ДОРОЖНАЯ КАРТА") КРАЕВОГО ПРОЕКТА "ПЕДКЛАСТЕР27"  В 2021 ГОДУ  </vt:lpstr>
      <vt:lpstr>КЛЮЧЕВЫЕ НАПРАВЛЕНИЯ СОТРУДНИЧЕСТВА</vt:lpstr>
      <vt:lpstr>Презентация PowerPoint</vt:lpstr>
      <vt:lpstr>              </vt:lpstr>
      <vt:lpstr>              ПРАКТИЧЕСКАЯ ПОДГОТОВКА</vt:lpstr>
      <vt:lpstr>Презентация PowerPoint</vt:lpstr>
      <vt:lpstr>              КУЛЬТУРА ПРОФЕССИОНАЛЬНЫХ СОРЕВНОВАНИЙ</vt:lpstr>
      <vt:lpstr>Презентация PowerPoint</vt:lpstr>
      <vt:lpstr>Презентация PowerPoint</vt:lpstr>
      <vt:lpstr>Презентация PowerPoint</vt:lpstr>
      <vt:lpstr>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 Arkhipov</dc:creator>
  <cp:lastModifiedBy>Директор</cp:lastModifiedBy>
  <cp:revision>369</cp:revision>
  <cp:lastPrinted>2020-08-13T00:29:36Z</cp:lastPrinted>
  <dcterms:created xsi:type="dcterms:W3CDTF">2017-06-02T09:31:17Z</dcterms:created>
  <dcterms:modified xsi:type="dcterms:W3CDTF">2021-11-16T07:02:36Z</dcterms:modified>
</cp:coreProperties>
</file>